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270" y="12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FF0722-7FCB-496E-9462-7300BFB8A8FF}" type="datetimeFigureOut">
              <a:rPr lang="fr-FR" smtClean="0"/>
              <a:t>29/11/2021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A5112B-C71B-497C-9C90-00F014AC0984}" type="slidenum">
              <a:rPr lang="fr-FR" smtClean="0"/>
              <a:t>‹N°›</a:t>
            </a:fld>
            <a:endParaRPr lang="fr-FR"/>
          </a:p>
        </p:txBody>
      </p:sp>
    </p:spTree>
    <p:extLst>
      <p:ext uri="{BB962C8B-B14F-4D97-AF65-F5344CB8AC3E}">
        <p14:creationId xmlns:p14="http://schemas.microsoft.com/office/powerpoint/2010/main" val="3021809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FA5112B-C71B-497C-9C90-00F014AC0984}" type="slidenum">
              <a:rPr lang="fr-FR" smtClean="0"/>
              <a:t>1</a:t>
            </a:fld>
            <a:endParaRPr lang="fr-FR"/>
          </a:p>
        </p:txBody>
      </p:sp>
    </p:spTree>
    <p:extLst>
      <p:ext uri="{BB962C8B-B14F-4D97-AF65-F5344CB8AC3E}">
        <p14:creationId xmlns:p14="http://schemas.microsoft.com/office/powerpoint/2010/main" val="9771424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FA5112B-C71B-497C-9C90-00F014AC0984}" type="slidenum">
              <a:rPr lang="fr-FR" smtClean="0"/>
              <a:t>2</a:t>
            </a:fld>
            <a:endParaRPr lang="fr-FR"/>
          </a:p>
        </p:txBody>
      </p:sp>
    </p:spTree>
    <p:extLst>
      <p:ext uri="{BB962C8B-B14F-4D97-AF65-F5344CB8AC3E}">
        <p14:creationId xmlns:p14="http://schemas.microsoft.com/office/powerpoint/2010/main" val="34855730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FA5112B-C71B-497C-9C90-00F014AC0984}" type="slidenum">
              <a:rPr lang="fr-FR" smtClean="0"/>
              <a:t>3</a:t>
            </a:fld>
            <a:endParaRPr lang="fr-FR"/>
          </a:p>
        </p:txBody>
      </p:sp>
    </p:spTree>
    <p:extLst>
      <p:ext uri="{BB962C8B-B14F-4D97-AF65-F5344CB8AC3E}">
        <p14:creationId xmlns:p14="http://schemas.microsoft.com/office/powerpoint/2010/main" val="36941240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FA5112B-C71B-497C-9C90-00F014AC0984}" type="slidenum">
              <a:rPr lang="fr-FR" smtClean="0"/>
              <a:t>4</a:t>
            </a:fld>
            <a:endParaRPr lang="fr-FR"/>
          </a:p>
        </p:txBody>
      </p:sp>
    </p:spTree>
    <p:extLst>
      <p:ext uri="{BB962C8B-B14F-4D97-AF65-F5344CB8AC3E}">
        <p14:creationId xmlns:p14="http://schemas.microsoft.com/office/powerpoint/2010/main" val="36265633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FA5112B-C71B-497C-9C90-00F014AC0984}" type="slidenum">
              <a:rPr lang="fr-FR" smtClean="0"/>
              <a:t>5</a:t>
            </a:fld>
            <a:endParaRPr lang="fr-FR"/>
          </a:p>
        </p:txBody>
      </p:sp>
    </p:spTree>
    <p:extLst>
      <p:ext uri="{BB962C8B-B14F-4D97-AF65-F5344CB8AC3E}">
        <p14:creationId xmlns:p14="http://schemas.microsoft.com/office/powerpoint/2010/main" val="14871247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FA5112B-C71B-497C-9C90-00F014AC0984}" type="slidenum">
              <a:rPr lang="fr-FR" smtClean="0"/>
              <a:t>6</a:t>
            </a:fld>
            <a:endParaRPr lang="fr-FR"/>
          </a:p>
        </p:txBody>
      </p:sp>
    </p:spTree>
    <p:extLst>
      <p:ext uri="{BB962C8B-B14F-4D97-AF65-F5344CB8AC3E}">
        <p14:creationId xmlns:p14="http://schemas.microsoft.com/office/powerpoint/2010/main" val="40033984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FA5112B-C71B-497C-9C90-00F014AC0984}" type="slidenum">
              <a:rPr lang="fr-FR" smtClean="0"/>
              <a:t>7</a:t>
            </a:fld>
            <a:endParaRPr lang="fr-FR"/>
          </a:p>
        </p:txBody>
      </p:sp>
    </p:spTree>
    <p:extLst>
      <p:ext uri="{BB962C8B-B14F-4D97-AF65-F5344CB8AC3E}">
        <p14:creationId xmlns:p14="http://schemas.microsoft.com/office/powerpoint/2010/main" val="18257347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FA5112B-C71B-497C-9C90-00F014AC0984}" type="slidenum">
              <a:rPr lang="fr-FR" smtClean="0"/>
              <a:t>8</a:t>
            </a:fld>
            <a:endParaRPr lang="fr-FR"/>
          </a:p>
        </p:txBody>
      </p:sp>
    </p:spTree>
    <p:extLst>
      <p:ext uri="{BB962C8B-B14F-4D97-AF65-F5344CB8AC3E}">
        <p14:creationId xmlns:p14="http://schemas.microsoft.com/office/powerpoint/2010/main" val="3598101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15CC2F12-5E07-4E2C-BEB0-79033DE0CE49}" type="datetimeFigureOut">
              <a:rPr lang="fr-FR" smtClean="0"/>
              <a:t>29/11/2021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2F93C63-B2D3-4F67-A51B-CBC1162B505F}" type="slidenum">
              <a:rPr lang="fr-FR" smtClean="0"/>
              <a:t>‹N°›</a:t>
            </a:fld>
            <a:endParaRPr lang="fr-FR"/>
          </a:p>
        </p:txBody>
      </p:sp>
    </p:spTree>
    <p:extLst>
      <p:ext uri="{BB962C8B-B14F-4D97-AF65-F5344CB8AC3E}">
        <p14:creationId xmlns:p14="http://schemas.microsoft.com/office/powerpoint/2010/main" val="554439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5CC2F12-5E07-4E2C-BEB0-79033DE0CE49}" type="datetimeFigureOut">
              <a:rPr lang="fr-FR" smtClean="0"/>
              <a:t>29/11/2021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2F93C63-B2D3-4F67-A51B-CBC1162B505F}" type="slidenum">
              <a:rPr lang="fr-FR" smtClean="0"/>
              <a:t>‹N°›</a:t>
            </a:fld>
            <a:endParaRPr lang="fr-FR"/>
          </a:p>
        </p:txBody>
      </p:sp>
    </p:spTree>
    <p:extLst>
      <p:ext uri="{BB962C8B-B14F-4D97-AF65-F5344CB8AC3E}">
        <p14:creationId xmlns:p14="http://schemas.microsoft.com/office/powerpoint/2010/main" val="1487398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5CC2F12-5E07-4E2C-BEB0-79033DE0CE49}" type="datetimeFigureOut">
              <a:rPr lang="fr-FR" smtClean="0"/>
              <a:t>29/11/2021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2F93C63-B2D3-4F67-A51B-CBC1162B505F}" type="slidenum">
              <a:rPr lang="fr-FR" smtClean="0"/>
              <a:t>‹N°›</a:t>
            </a:fld>
            <a:endParaRPr lang="fr-FR"/>
          </a:p>
        </p:txBody>
      </p:sp>
    </p:spTree>
    <p:extLst>
      <p:ext uri="{BB962C8B-B14F-4D97-AF65-F5344CB8AC3E}">
        <p14:creationId xmlns:p14="http://schemas.microsoft.com/office/powerpoint/2010/main" val="1856116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5CC2F12-5E07-4E2C-BEB0-79033DE0CE49}" type="datetimeFigureOut">
              <a:rPr lang="fr-FR" smtClean="0"/>
              <a:t>29/11/2021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2F93C63-B2D3-4F67-A51B-CBC1162B505F}" type="slidenum">
              <a:rPr lang="fr-FR" smtClean="0"/>
              <a:t>‹N°›</a:t>
            </a:fld>
            <a:endParaRPr lang="fr-FR"/>
          </a:p>
        </p:txBody>
      </p:sp>
    </p:spTree>
    <p:extLst>
      <p:ext uri="{BB962C8B-B14F-4D97-AF65-F5344CB8AC3E}">
        <p14:creationId xmlns:p14="http://schemas.microsoft.com/office/powerpoint/2010/main" val="199548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15CC2F12-5E07-4E2C-BEB0-79033DE0CE49}" type="datetimeFigureOut">
              <a:rPr lang="fr-FR" smtClean="0"/>
              <a:t>29/11/2021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2F93C63-B2D3-4F67-A51B-CBC1162B505F}" type="slidenum">
              <a:rPr lang="fr-FR" smtClean="0"/>
              <a:t>‹N°›</a:t>
            </a:fld>
            <a:endParaRPr lang="fr-FR"/>
          </a:p>
        </p:txBody>
      </p:sp>
    </p:spTree>
    <p:extLst>
      <p:ext uri="{BB962C8B-B14F-4D97-AF65-F5344CB8AC3E}">
        <p14:creationId xmlns:p14="http://schemas.microsoft.com/office/powerpoint/2010/main" val="3567471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15CC2F12-5E07-4E2C-BEB0-79033DE0CE49}" type="datetimeFigureOut">
              <a:rPr lang="fr-FR" smtClean="0"/>
              <a:t>29/11/2021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2F93C63-B2D3-4F67-A51B-CBC1162B505F}" type="slidenum">
              <a:rPr lang="fr-FR" smtClean="0"/>
              <a:t>‹N°›</a:t>
            </a:fld>
            <a:endParaRPr lang="fr-FR"/>
          </a:p>
        </p:txBody>
      </p:sp>
    </p:spTree>
    <p:extLst>
      <p:ext uri="{BB962C8B-B14F-4D97-AF65-F5344CB8AC3E}">
        <p14:creationId xmlns:p14="http://schemas.microsoft.com/office/powerpoint/2010/main" val="3506617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15CC2F12-5E07-4E2C-BEB0-79033DE0CE49}" type="datetimeFigureOut">
              <a:rPr lang="fr-FR" smtClean="0"/>
              <a:t>29/11/2021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2F93C63-B2D3-4F67-A51B-CBC1162B505F}" type="slidenum">
              <a:rPr lang="fr-FR" smtClean="0"/>
              <a:t>‹N°›</a:t>
            </a:fld>
            <a:endParaRPr lang="fr-FR"/>
          </a:p>
        </p:txBody>
      </p:sp>
    </p:spTree>
    <p:extLst>
      <p:ext uri="{BB962C8B-B14F-4D97-AF65-F5344CB8AC3E}">
        <p14:creationId xmlns:p14="http://schemas.microsoft.com/office/powerpoint/2010/main" val="2859915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15CC2F12-5E07-4E2C-BEB0-79033DE0CE49}" type="datetimeFigureOut">
              <a:rPr lang="fr-FR" smtClean="0"/>
              <a:t>29/11/2021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62F93C63-B2D3-4F67-A51B-CBC1162B505F}" type="slidenum">
              <a:rPr lang="fr-FR" smtClean="0"/>
              <a:t>‹N°›</a:t>
            </a:fld>
            <a:endParaRPr lang="fr-FR"/>
          </a:p>
        </p:txBody>
      </p:sp>
    </p:spTree>
    <p:extLst>
      <p:ext uri="{BB962C8B-B14F-4D97-AF65-F5344CB8AC3E}">
        <p14:creationId xmlns:p14="http://schemas.microsoft.com/office/powerpoint/2010/main" val="38560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CC2F12-5E07-4E2C-BEB0-79033DE0CE49}" type="datetimeFigureOut">
              <a:rPr lang="fr-FR" smtClean="0"/>
              <a:t>29/11/2021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62F93C63-B2D3-4F67-A51B-CBC1162B505F}" type="slidenum">
              <a:rPr lang="fr-FR" smtClean="0"/>
              <a:t>‹N°›</a:t>
            </a:fld>
            <a:endParaRPr lang="fr-FR"/>
          </a:p>
        </p:txBody>
      </p:sp>
    </p:spTree>
    <p:extLst>
      <p:ext uri="{BB962C8B-B14F-4D97-AF65-F5344CB8AC3E}">
        <p14:creationId xmlns:p14="http://schemas.microsoft.com/office/powerpoint/2010/main" val="37556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15CC2F12-5E07-4E2C-BEB0-79033DE0CE49}" type="datetimeFigureOut">
              <a:rPr lang="fr-FR" smtClean="0"/>
              <a:t>29/11/2021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2F93C63-B2D3-4F67-A51B-CBC1162B505F}" type="slidenum">
              <a:rPr lang="fr-FR" smtClean="0"/>
              <a:t>‹N°›</a:t>
            </a:fld>
            <a:endParaRPr lang="fr-FR"/>
          </a:p>
        </p:txBody>
      </p:sp>
    </p:spTree>
    <p:extLst>
      <p:ext uri="{BB962C8B-B14F-4D97-AF65-F5344CB8AC3E}">
        <p14:creationId xmlns:p14="http://schemas.microsoft.com/office/powerpoint/2010/main" val="428233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15CC2F12-5E07-4E2C-BEB0-79033DE0CE49}" type="datetimeFigureOut">
              <a:rPr lang="fr-FR" smtClean="0"/>
              <a:t>29/11/2021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2F93C63-B2D3-4F67-A51B-CBC1162B505F}" type="slidenum">
              <a:rPr lang="fr-FR" smtClean="0"/>
              <a:t>‹N°›</a:t>
            </a:fld>
            <a:endParaRPr lang="fr-FR"/>
          </a:p>
        </p:txBody>
      </p:sp>
    </p:spTree>
    <p:extLst>
      <p:ext uri="{BB962C8B-B14F-4D97-AF65-F5344CB8AC3E}">
        <p14:creationId xmlns:p14="http://schemas.microsoft.com/office/powerpoint/2010/main" val="3733170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CC2F12-5E07-4E2C-BEB0-79033DE0CE49}" type="datetimeFigureOut">
              <a:rPr lang="fr-FR" smtClean="0"/>
              <a:t>29/11/2021</a:t>
            </a:fld>
            <a:endParaRPr lang="fr-F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F93C63-B2D3-4F67-A51B-CBC1162B505F}" type="slidenum">
              <a:rPr lang="fr-FR" smtClean="0"/>
              <a:t>‹N°›</a:t>
            </a:fld>
            <a:endParaRPr lang="fr-FR"/>
          </a:p>
        </p:txBody>
      </p:sp>
    </p:spTree>
    <p:extLst>
      <p:ext uri="{BB962C8B-B14F-4D97-AF65-F5344CB8AC3E}">
        <p14:creationId xmlns:p14="http://schemas.microsoft.com/office/powerpoint/2010/main" val="140465660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https://www.monbureaunumerique.fr/" TargetMode="Externa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age 4" descr="Une image contenant texte, meubles, tissu, commode&#10;&#10;Description générée automatiquement">
            <a:extLst>
              <a:ext uri="{FF2B5EF4-FFF2-40B4-BE49-F238E27FC236}">
                <a16:creationId xmlns:a16="http://schemas.microsoft.com/office/drawing/2014/main" id="{08ECE573-F51C-4265-9753-7C0C34DC903E}"/>
              </a:ext>
            </a:extLst>
          </p:cNvPr>
          <p:cNvPicPr>
            <a:picLocks noChangeAspect="1"/>
          </p:cNvPicPr>
          <p:nvPr/>
        </p:nvPicPr>
        <p:blipFill rotWithShape="1">
          <a:blip r:embed="rId3">
            <a:extLst>
              <a:ext uri="{28A0092B-C50C-407E-A947-70E740481C1C}">
                <a14:useLocalDpi xmlns:a14="http://schemas.microsoft.com/office/drawing/2010/main" val="0"/>
              </a:ext>
            </a:extLst>
          </a:blip>
          <a:srcRect l="16469" r="9741" b="1"/>
          <a:stretch/>
        </p:blipFill>
        <p:spPr>
          <a:xfrm>
            <a:off x="21" y="1286"/>
            <a:ext cx="12191980" cy="6856719"/>
          </a:xfrm>
          <a:prstGeom prst="rect">
            <a:avLst/>
          </a:prstGeom>
        </p:spPr>
      </p:pic>
      <p:sp>
        <p:nvSpPr>
          <p:cNvPr id="7" name="Rectangle 6">
            <a:extLst>
              <a:ext uri="{FF2B5EF4-FFF2-40B4-BE49-F238E27FC236}">
                <a16:creationId xmlns:a16="http://schemas.microsoft.com/office/drawing/2014/main" id="{40657A1F-B55A-4A1B-9D9F-0926D6C19FB9}"/>
              </a:ext>
            </a:extLst>
          </p:cNvPr>
          <p:cNvSpPr>
            <a:spLocks noChangeArrowheads="1"/>
          </p:cNvSpPr>
          <p:nvPr/>
        </p:nvSpPr>
        <p:spPr bwMode="auto">
          <a:xfrm>
            <a:off x="0" y="6282876"/>
            <a:ext cx="12192000" cy="564193"/>
          </a:xfrm>
          <a:prstGeom prst="rect">
            <a:avLst/>
          </a:prstGeom>
          <a:solidFill>
            <a:schemeClr val="bg1">
              <a:lumMod val="65000"/>
            </a:schemeClr>
          </a:solidFill>
          <a:ln w="9525">
            <a:noFill/>
            <a:miter lim="800000"/>
            <a:headEnd/>
            <a:tailEnd/>
          </a:ln>
        </p:spPr>
        <p:txBody>
          <a:bodyPr wrap="square">
            <a:spAutoFit/>
          </a:bodyPr>
          <a:lstStyle/>
          <a:p>
            <a:pPr marL="12700" marR="5080" algn="ctr">
              <a:spcBef>
                <a:spcPts val="225"/>
              </a:spcBef>
            </a:pPr>
            <a:endParaRPr lang="fr-FR" sz="133" b="1" dirty="0">
              <a:solidFill>
                <a:schemeClr val="bg1"/>
              </a:solidFill>
            </a:endParaRPr>
          </a:p>
          <a:p>
            <a:pPr marL="12700" marR="5080" algn="ctr">
              <a:spcBef>
                <a:spcPts val="225"/>
              </a:spcBef>
            </a:pPr>
            <a:r>
              <a:rPr lang="fr-FR" sz="1400" b="1" dirty="0">
                <a:solidFill>
                  <a:schemeClr val="bg1"/>
                </a:solidFill>
              </a:rPr>
              <a:t>Hernan Cortès et la conquête du Mexique</a:t>
            </a:r>
            <a:endParaRPr lang="fr-FR" sz="1400" b="1" i="1" dirty="0">
              <a:solidFill>
                <a:schemeClr val="bg1"/>
              </a:solidFill>
            </a:endParaRPr>
          </a:p>
          <a:p>
            <a:pPr marL="12700" marR="5080" algn="ctr">
              <a:spcBef>
                <a:spcPts val="225"/>
              </a:spcBef>
            </a:pPr>
            <a:r>
              <a:rPr lang="fr-FR" sz="1200" b="1" i="1" spc="-5" dirty="0">
                <a:solidFill>
                  <a:schemeClr val="bg1"/>
                </a:solidFill>
                <a:cs typeface="Calibri"/>
              </a:rPr>
              <a:t>Codex </a:t>
            </a:r>
            <a:r>
              <a:rPr lang="fr-FR" sz="1200" b="1" i="1" spc="-5" dirty="0" err="1">
                <a:solidFill>
                  <a:schemeClr val="bg1"/>
                </a:solidFill>
                <a:cs typeface="Calibri"/>
              </a:rPr>
              <a:t>azcatitlan</a:t>
            </a:r>
            <a:r>
              <a:rPr lang="fr-FR" sz="1200" b="1" spc="-5" dirty="0">
                <a:solidFill>
                  <a:schemeClr val="bg1"/>
                </a:solidFill>
                <a:cs typeface="Calibri"/>
              </a:rPr>
              <a:t>, manuscrit indien</a:t>
            </a:r>
            <a:r>
              <a:rPr lang="fr-FR" sz="1200" b="1" spc="-20" dirty="0">
                <a:solidFill>
                  <a:schemeClr val="bg1"/>
                </a:solidFill>
                <a:cs typeface="Calibri"/>
              </a:rPr>
              <a:t>, fin XVIe siècle, BNF, Paris</a:t>
            </a:r>
            <a:endParaRPr lang="fr-FR" sz="1200" b="1" dirty="0">
              <a:solidFill>
                <a:schemeClr val="bg1"/>
              </a:solidFill>
              <a:cs typeface="Calibri"/>
            </a:endParaRPr>
          </a:p>
        </p:txBody>
      </p:sp>
    </p:spTree>
    <p:extLst>
      <p:ext uri="{BB962C8B-B14F-4D97-AF65-F5344CB8AC3E}">
        <p14:creationId xmlns:p14="http://schemas.microsoft.com/office/powerpoint/2010/main" val="41894244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age 4" descr="Une image contenant texte, meubles, tissu, commode&#10;&#10;Description générée automatiquement">
            <a:extLst>
              <a:ext uri="{FF2B5EF4-FFF2-40B4-BE49-F238E27FC236}">
                <a16:creationId xmlns:a16="http://schemas.microsoft.com/office/drawing/2014/main" id="{08ECE573-F51C-4265-9753-7C0C34DC903E}"/>
              </a:ext>
            </a:extLst>
          </p:cNvPr>
          <p:cNvPicPr>
            <a:picLocks noChangeAspect="1"/>
          </p:cNvPicPr>
          <p:nvPr/>
        </p:nvPicPr>
        <p:blipFill rotWithShape="1">
          <a:blip r:embed="rId3">
            <a:extLst>
              <a:ext uri="{28A0092B-C50C-407E-A947-70E740481C1C}">
                <a14:useLocalDpi xmlns:a14="http://schemas.microsoft.com/office/drawing/2010/main" val="0"/>
              </a:ext>
            </a:extLst>
          </a:blip>
          <a:srcRect l="16469" r="9741" b="1"/>
          <a:stretch/>
        </p:blipFill>
        <p:spPr>
          <a:xfrm>
            <a:off x="-2260" y="0"/>
            <a:ext cx="12194261" cy="6858002"/>
          </a:xfrm>
          <a:prstGeom prst="rect">
            <a:avLst/>
          </a:prstGeom>
        </p:spPr>
      </p:pic>
      <p:sp>
        <p:nvSpPr>
          <p:cNvPr id="6" name="Rectangle 5">
            <a:extLst>
              <a:ext uri="{FF2B5EF4-FFF2-40B4-BE49-F238E27FC236}">
                <a16:creationId xmlns:a16="http://schemas.microsoft.com/office/drawing/2014/main" id="{44350913-D884-4CF1-A6D3-7B7E53D25440}"/>
              </a:ext>
            </a:extLst>
          </p:cNvPr>
          <p:cNvSpPr/>
          <p:nvPr/>
        </p:nvSpPr>
        <p:spPr>
          <a:xfrm>
            <a:off x="0" y="-74330"/>
            <a:ext cx="12192000" cy="6942840"/>
          </a:xfrm>
          <a:prstGeom prst="rect">
            <a:avLst/>
          </a:prstGeom>
          <a:solidFill>
            <a:schemeClr val="bg1">
              <a:alpha val="8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a:solidFill>
                  <a:schemeClr val="tx2"/>
                </a:solidFill>
                <a:latin typeface="Tw Cen MT" pitchFamily="34" charset="0"/>
              </a:rPr>
              <a:t> </a:t>
            </a:r>
          </a:p>
          <a:p>
            <a:pPr algn="just">
              <a:buFont typeface="Wingdings" pitchFamily="2" charset="2"/>
              <a:buChar char="q"/>
            </a:pPr>
            <a:endParaRPr lang="fr-FR" b="1" dirty="0">
              <a:solidFill>
                <a:schemeClr val="tx2"/>
              </a:solidFill>
              <a:latin typeface="Tw Cen MT" pitchFamily="34" charset="0"/>
            </a:endParaRPr>
          </a:p>
          <a:p>
            <a:pPr algn="ctr"/>
            <a:endParaRPr lang="fr-FR" dirty="0">
              <a:solidFill>
                <a:schemeClr val="tx2"/>
              </a:solidFill>
            </a:endParaRPr>
          </a:p>
        </p:txBody>
      </p:sp>
      <p:sp>
        <p:nvSpPr>
          <p:cNvPr id="18" name="object 2">
            <a:extLst>
              <a:ext uri="{FF2B5EF4-FFF2-40B4-BE49-F238E27FC236}">
                <a16:creationId xmlns:a16="http://schemas.microsoft.com/office/drawing/2014/main" id="{A0EE7CAE-8654-4763-BE83-2582A0A55D89}"/>
              </a:ext>
            </a:extLst>
          </p:cNvPr>
          <p:cNvSpPr txBox="1"/>
          <p:nvPr/>
        </p:nvSpPr>
        <p:spPr>
          <a:xfrm>
            <a:off x="1967865" y="293751"/>
            <a:ext cx="8656320" cy="316753"/>
          </a:xfrm>
          <a:prstGeom prst="rect">
            <a:avLst/>
          </a:prstGeom>
          <a:solidFill>
            <a:srgbClr val="4F6128"/>
          </a:solidFill>
        </p:spPr>
        <p:txBody>
          <a:bodyPr vert="horz" wrap="square" lIns="0" tIns="39370" rIns="0" bIns="0" rtlCol="0">
            <a:spAutoFit/>
          </a:bodyPr>
          <a:lstStyle/>
          <a:p>
            <a:pPr algn="ctr">
              <a:lnSpc>
                <a:spcPct val="100000"/>
              </a:lnSpc>
              <a:spcBef>
                <a:spcPts val="310"/>
              </a:spcBef>
            </a:pPr>
            <a:r>
              <a:rPr sz="1800" b="1" dirty="0">
                <a:solidFill>
                  <a:srgbClr val="F1F1F1"/>
                </a:solidFill>
                <a:latin typeface="Arial"/>
                <a:cs typeface="Arial"/>
              </a:rPr>
              <a:t>LES </a:t>
            </a:r>
            <a:r>
              <a:rPr sz="1800" b="1" spc="-25" dirty="0">
                <a:solidFill>
                  <a:schemeClr val="bg1"/>
                </a:solidFill>
                <a:latin typeface="Arial"/>
                <a:cs typeface="Arial"/>
              </a:rPr>
              <a:t>ESPAGNOLS</a:t>
            </a:r>
            <a:r>
              <a:rPr sz="1800" b="1" spc="-25" dirty="0">
                <a:solidFill>
                  <a:srgbClr val="FFFF00"/>
                </a:solidFill>
                <a:latin typeface="Arial"/>
                <a:cs typeface="Arial"/>
              </a:rPr>
              <a:t> </a:t>
            </a:r>
            <a:r>
              <a:rPr sz="1800" b="1" spc="-5" dirty="0">
                <a:solidFill>
                  <a:srgbClr val="FFFFFF"/>
                </a:solidFill>
                <a:latin typeface="Arial"/>
                <a:cs typeface="Arial"/>
              </a:rPr>
              <a:t>CONQUIERENT </a:t>
            </a:r>
            <a:r>
              <a:rPr sz="1800" b="1" dirty="0">
                <a:solidFill>
                  <a:srgbClr val="FFFFFF"/>
                </a:solidFill>
                <a:latin typeface="Arial"/>
                <a:cs typeface="Arial"/>
              </a:rPr>
              <a:t>DES</a:t>
            </a:r>
            <a:r>
              <a:rPr sz="1800" b="1" spc="80" dirty="0">
                <a:solidFill>
                  <a:srgbClr val="FFFFFF"/>
                </a:solidFill>
                <a:latin typeface="Arial"/>
                <a:cs typeface="Arial"/>
              </a:rPr>
              <a:t> </a:t>
            </a:r>
            <a:r>
              <a:rPr sz="1800" b="1" dirty="0">
                <a:solidFill>
                  <a:srgbClr val="FFFFFF"/>
                </a:solidFill>
                <a:latin typeface="Arial"/>
                <a:cs typeface="Arial"/>
              </a:rPr>
              <a:t>EMPIRES</a:t>
            </a:r>
            <a:endParaRPr sz="1800" dirty="0">
              <a:latin typeface="Arial"/>
              <a:cs typeface="Arial"/>
            </a:endParaRPr>
          </a:p>
        </p:txBody>
      </p:sp>
      <p:grpSp>
        <p:nvGrpSpPr>
          <p:cNvPr id="19" name="Groupe 18">
            <a:extLst>
              <a:ext uri="{FF2B5EF4-FFF2-40B4-BE49-F238E27FC236}">
                <a16:creationId xmlns:a16="http://schemas.microsoft.com/office/drawing/2014/main" id="{E2AD90FB-05E8-4E20-AED6-F080E8B72ABA}"/>
              </a:ext>
            </a:extLst>
          </p:cNvPr>
          <p:cNvGrpSpPr/>
          <p:nvPr/>
        </p:nvGrpSpPr>
        <p:grpSpPr>
          <a:xfrm>
            <a:off x="1918703" y="866775"/>
            <a:ext cx="8680901" cy="5715574"/>
            <a:chOff x="0" y="-1"/>
            <a:chExt cx="7322185" cy="4631691"/>
          </a:xfrm>
        </p:grpSpPr>
        <p:sp>
          <p:nvSpPr>
            <p:cNvPr id="20" name="object 7">
              <a:extLst>
                <a:ext uri="{FF2B5EF4-FFF2-40B4-BE49-F238E27FC236}">
                  <a16:creationId xmlns:a16="http://schemas.microsoft.com/office/drawing/2014/main" id="{6E3D3E9A-EAD0-4E02-8F11-EEBCDA7948A7}"/>
                </a:ext>
              </a:extLst>
            </p:cNvPr>
            <p:cNvSpPr>
              <a:spLocks noChangeArrowheads="1"/>
            </p:cNvSpPr>
            <p:nvPr/>
          </p:nvSpPr>
          <p:spPr bwMode="auto">
            <a:xfrm>
              <a:off x="4693920" y="185249"/>
              <a:ext cx="2628265" cy="4446441"/>
            </a:xfrm>
            <a:prstGeom prst="rect">
              <a:avLst/>
            </a:prstGeom>
            <a:blipFill dpi="0" rotWithShape="1">
              <a:blip r:embed="rId4"/>
              <a:srcRect/>
              <a:stretch>
                <a:fillRect/>
              </a:stretch>
            </a:blipFill>
            <a:ln w="9525">
              <a:solidFill>
                <a:srgbClr val="000000"/>
              </a:solidFill>
              <a:miter lim="800000"/>
              <a:headEnd/>
              <a:tailEnd/>
            </a:ln>
          </p:spPr>
          <p:txBody>
            <a:bodyPr rot="0" vert="horz" wrap="square" lIns="0" tIns="0" rIns="0" bIns="0" anchor="t" anchorCtr="0" upright="1">
              <a:noAutofit/>
            </a:bodyPr>
            <a:lstStyle/>
            <a:p>
              <a:endParaRPr lang="fr-FR"/>
            </a:p>
          </p:txBody>
        </p:sp>
        <p:sp>
          <p:nvSpPr>
            <p:cNvPr id="21" name="Text Box 4">
              <a:extLst>
                <a:ext uri="{FF2B5EF4-FFF2-40B4-BE49-F238E27FC236}">
                  <a16:creationId xmlns:a16="http://schemas.microsoft.com/office/drawing/2014/main" id="{387321CB-4997-4B65-8CA4-67BC498DD08A}"/>
                </a:ext>
              </a:extLst>
            </p:cNvPr>
            <p:cNvSpPr txBox="1">
              <a:spLocks noChangeArrowheads="1"/>
            </p:cNvSpPr>
            <p:nvPr/>
          </p:nvSpPr>
          <p:spPr bwMode="auto">
            <a:xfrm>
              <a:off x="68579" y="210430"/>
              <a:ext cx="4549140" cy="167258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just">
                <a:lnSpc>
                  <a:spcPct val="107000"/>
                </a:lnSpc>
                <a:spcAft>
                  <a:spcPts val="800"/>
                </a:spcAft>
              </a:pPr>
              <a:r>
                <a:rPr lang="fr-FR" sz="1000" dirty="0">
                  <a:effectLst/>
                  <a:latin typeface="Calibri" panose="020F0502020204030204" pitchFamily="34" charset="0"/>
                  <a:ea typeface="Calibri" panose="020F0502020204030204" pitchFamily="34" charset="0"/>
                  <a:cs typeface="Times New Roman" panose="02020603050405020304" pitchFamily="18" charset="0"/>
                </a:rPr>
                <a:t>« Comme ils ne sont point guidés par l’intention de convertir les Indiens, de s’établir ou de rester dans le pays plus de temps qu’il ne faudra pour avoir de l’or et s’enrichir de quelque façon que ce soit, ils s’adonnent à toute sorte de fraudes et d’homicides et commettent d’innombrables vilénies […]. Lorsque les conquistadors et les capitaines viennent ici, ils ne prennent ni les soldats les plus consciencieux, ni les plus renommés, mais les premiers qu’ils rencontrent ou ceux qui leur semble les plus aptes au vol et au pillage, blanchis sous les harnais</a:t>
              </a:r>
              <a:r>
                <a:rPr lang="fr-FR" sz="1000"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fr-FR" sz="1000" dirty="0">
                  <a:effectLst/>
                  <a:latin typeface="Calibri" panose="020F0502020204030204" pitchFamily="34" charset="0"/>
                  <a:ea typeface="Calibri" panose="020F0502020204030204" pitchFamily="34" charset="0"/>
                  <a:cs typeface="Times New Roman" panose="02020603050405020304" pitchFamily="18" charset="0"/>
                </a:rPr>
                <a:t> et dépourvus de scrupules, mais qu’ils connaissent en aucune façon ; celui-ci est engagé parce qu’il aurait été à la bataille de Ravenne, tel autre car il prétend avoir participé à celle de Pavie, au sac de Gênes ou de Rome lorsqu’il est plus vantard et sans vergogne. Un seul d’entre eux réussit à pervertir toute une troupe. »</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fr-FR" sz="200" dirty="0">
                  <a:effectLst/>
                  <a:latin typeface="Calibri" panose="020F0502020204030204" pitchFamily="34" charset="0"/>
                  <a:ea typeface="Calibri" panose="020F0502020204030204" pitchFamily="34" charset="0"/>
                  <a:cs typeface="Times New Roman" panose="02020603050405020304" pitchFamily="18" charset="0"/>
                </a:rPr>
                <a:t> </a:t>
              </a:r>
              <a:r>
                <a:rPr lang="fr-FR" sz="1000" dirty="0">
                  <a:effectLst/>
                  <a:latin typeface="Calibri" panose="020F0502020204030204" pitchFamily="34" charset="0"/>
                  <a:ea typeface="Calibri" panose="020F0502020204030204" pitchFamily="34" charset="0"/>
                  <a:cs typeface="Times New Roman" panose="02020603050405020304" pitchFamily="18" charset="0"/>
                </a:rPr>
                <a:t>Gonzalo Fernandez de Oviedo, </a:t>
              </a:r>
              <a:r>
                <a:rPr lang="fr-FR" sz="1000" i="1" dirty="0">
                  <a:effectLst/>
                  <a:latin typeface="Calibri" panose="020F0502020204030204" pitchFamily="34" charset="0"/>
                  <a:ea typeface="Calibri" panose="020F0502020204030204" pitchFamily="34" charset="0"/>
                  <a:cs typeface="Times New Roman" panose="02020603050405020304" pitchFamily="18" charset="0"/>
                </a:rPr>
                <a:t>Histoire générale et naturelle est Indes</a:t>
              </a:r>
              <a:r>
                <a:rPr lang="fr-FR" sz="1000" dirty="0">
                  <a:effectLst/>
                  <a:latin typeface="Calibri" panose="020F0502020204030204" pitchFamily="34" charset="0"/>
                  <a:ea typeface="Calibri" panose="020F0502020204030204" pitchFamily="34" charset="0"/>
                  <a:cs typeface="Times New Roman" panose="02020603050405020304" pitchFamily="18" charset="0"/>
                </a:rPr>
                <a:t>, 1535.</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099310" lvl="0" indent="-342900">
                <a:lnSpc>
                  <a:spcPct val="107000"/>
                </a:lnSpc>
                <a:spcAft>
                  <a:spcPts val="800"/>
                </a:spcAft>
                <a:buFont typeface="+mj-lt"/>
                <a:buAutoNum type="arabicPeriod"/>
              </a:pPr>
              <a:r>
                <a:rPr lang="fr-FR" sz="900" dirty="0">
                  <a:effectLst/>
                  <a:latin typeface="Calibri" panose="020F0502020204030204" pitchFamily="34" charset="0"/>
                  <a:ea typeface="Calibri" panose="020F0502020204030204" pitchFamily="34" charset="0"/>
                  <a:cs typeface="Times New Roman" panose="02020603050405020304" pitchFamily="18" charset="0"/>
                </a:rPr>
                <a:t>Ayant une longue expérience du combat.</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1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22" name="Zone de texte 3">
              <a:extLst>
                <a:ext uri="{FF2B5EF4-FFF2-40B4-BE49-F238E27FC236}">
                  <a16:creationId xmlns:a16="http://schemas.microsoft.com/office/drawing/2014/main" id="{11A03174-E9D1-40B9-AD46-D37CA49C2F44}"/>
                </a:ext>
              </a:extLst>
            </p:cNvPr>
            <p:cNvSpPr txBox="1">
              <a:spLocks/>
            </p:cNvSpPr>
            <p:nvPr/>
          </p:nvSpPr>
          <p:spPr>
            <a:xfrm>
              <a:off x="0" y="-1"/>
              <a:ext cx="4265295" cy="2825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07000"/>
                </a:lnSpc>
                <a:spcAft>
                  <a:spcPts val="800"/>
                </a:spcAft>
              </a:pPr>
              <a:r>
                <a:rPr lang="fr-FR" sz="1000" b="1" dirty="0">
                  <a:effectLst/>
                  <a:highlight>
                    <a:srgbClr val="D3D3D3"/>
                  </a:highlight>
                  <a:latin typeface="Century Gothic" panose="020B0502020202020204" pitchFamily="34" charset="0"/>
                  <a:ea typeface="Calibri" panose="020F0502020204030204" pitchFamily="34" charset="0"/>
                  <a:cs typeface="Times New Roman" panose="02020603050405020304" pitchFamily="18" charset="0"/>
                </a:rPr>
                <a:t>Doc. 1 : Les soldats de la conquête</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1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23" name="Zone de texte 3">
              <a:extLst>
                <a:ext uri="{FF2B5EF4-FFF2-40B4-BE49-F238E27FC236}">
                  <a16:creationId xmlns:a16="http://schemas.microsoft.com/office/drawing/2014/main" id="{27DCB602-0801-4E9B-AE72-0B755E910C39}"/>
                </a:ext>
              </a:extLst>
            </p:cNvPr>
            <p:cNvSpPr txBox="1">
              <a:spLocks/>
            </p:cNvSpPr>
            <p:nvPr/>
          </p:nvSpPr>
          <p:spPr>
            <a:xfrm>
              <a:off x="4617720" y="7620"/>
              <a:ext cx="2704465" cy="44132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07000"/>
                </a:lnSpc>
                <a:spcAft>
                  <a:spcPts val="800"/>
                </a:spcAft>
              </a:pPr>
              <a:r>
                <a:rPr lang="fr-FR" sz="1000" b="1" dirty="0">
                  <a:effectLst/>
                  <a:highlight>
                    <a:srgbClr val="D3D3D3"/>
                  </a:highlight>
                  <a:latin typeface="Century Gothic" panose="020B0502020202020204" pitchFamily="34" charset="0"/>
                  <a:ea typeface="Calibri" panose="020F0502020204030204" pitchFamily="34" charset="0"/>
                  <a:cs typeface="Times New Roman" panose="02020603050405020304" pitchFamily="18" charset="0"/>
                </a:rPr>
                <a:t>Doc. 2 : Les grandes étapes de la conquête</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100" dirty="0">
                  <a:effectLst/>
                  <a:latin typeface="Calibri" panose="020F0502020204030204" pitchFamily="34" charset="0"/>
                  <a:ea typeface="Calibri" panose="020F0502020204030204" pitchFamily="34" charset="0"/>
                  <a:cs typeface="Times New Roman" panose="02020603050405020304" pitchFamily="18" charset="0"/>
                </a:rPr>
                <a:t> </a:t>
              </a:r>
            </a:p>
          </p:txBody>
        </p:sp>
      </p:grpSp>
      <p:sp>
        <p:nvSpPr>
          <p:cNvPr id="24" name="ZoneTexte 23">
            <a:extLst>
              <a:ext uri="{FF2B5EF4-FFF2-40B4-BE49-F238E27FC236}">
                <a16:creationId xmlns:a16="http://schemas.microsoft.com/office/drawing/2014/main" id="{5FF8A774-8BD6-4B80-B4DD-1AE9E65C1A14}"/>
              </a:ext>
            </a:extLst>
          </p:cNvPr>
          <p:cNvSpPr txBox="1"/>
          <p:nvPr/>
        </p:nvSpPr>
        <p:spPr>
          <a:xfrm>
            <a:off x="1992446" y="4067175"/>
            <a:ext cx="5393285" cy="2000548"/>
          </a:xfrm>
          <a:prstGeom prst="rect">
            <a:avLst/>
          </a:prstGeom>
          <a:ln w="12700">
            <a:solidFill>
              <a:srgbClr val="7030A0"/>
            </a:solidFill>
          </a:ln>
        </p:spPr>
        <p:style>
          <a:lnRef idx="2">
            <a:schemeClr val="dk1"/>
          </a:lnRef>
          <a:fillRef idx="1">
            <a:schemeClr val="lt1"/>
          </a:fillRef>
          <a:effectRef idx="0">
            <a:schemeClr val="dk1"/>
          </a:effectRef>
          <a:fontRef idx="minor">
            <a:schemeClr val="dk1"/>
          </a:fontRef>
        </p:style>
        <p:txBody>
          <a:bodyPr wrap="square">
            <a:spAutoFit/>
          </a:bodyPr>
          <a:lstStyle/>
          <a:p>
            <a:pPr>
              <a:defRPr/>
            </a:pPr>
            <a:endParaRPr lang="fr-FR" sz="1200" dirty="0">
              <a:solidFill>
                <a:srgbClr val="7030A0"/>
              </a:solidFill>
            </a:endParaRPr>
          </a:p>
          <a:p>
            <a:pPr algn="just">
              <a:defRPr/>
            </a:pPr>
            <a:endParaRPr lang="fr-FR" sz="1600" dirty="0">
              <a:solidFill>
                <a:srgbClr val="7030A0"/>
              </a:solidFill>
            </a:endParaRPr>
          </a:p>
          <a:p>
            <a:pPr algn="just">
              <a:defRPr/>
            </a:pPr>
            <a:r>
              <a:rPr lang="fr-FR" sz="1600" dirty="0">
                <a:solidFill>
                  <a:srgbClr val="7030A0"/>
                </a:solidFill>
              </a:rPr>
              <a:t>¤ </a:t>
            </a:r>
            <a:r>
              <a:rPr lang="fr-FR" sz="1600" i="1" u="sng" dirty="0">
                <a:solidFill>
                  <a:srgbClr val="7030A0"/>
                </a:solidFill>
              </a:rPr>
              <a:t>Objectif</a:t>
            </a:r>
            <a:r>
              <a:rPr lang="fr-FR" sz="1600" dirty="0">
                <a:solidFill>
                  <a:srgbClr val="7030A0"/>
                </a:solidFill>
              </a:rPr>
              <a:t> : présenter les acteurs et le déroulement des affrontements qui aboutissent à la conquête des Amériques et la constitution d’un empire colonial espagnol.</a:t>
            </a:r>
          </a:p>
          <a:p>
            <a:pPr algn="just">
              <a:defRPr/>
            </a:pPr>
            <a:r>
              <a:rPr lang="fr-FR" sz="1600" dirty="0">
                <a:solidFill>
                  <a:srgbClr val="7030A0"/>
                </a:solidFill>
              </a:rPr>
              <a:t>¤ </a:t>
            </a:r>
            <a:r>
              <a:rPr lang="fr-FR" sz="1600" i="1" u="sng" dirty="0">
                <a:solidFill>
                  <a:srgbClr val="7030A0"/>
                </a:solidFill>
              </a:rPr>
              <a:t>Démarche</a:t>
            </a:r>
            <a:r>
              <a:rPr lang="fr-FR" sz="1600" dirty="0">
                <a:solidFill>
                  <a:srgbClr val="7030A0"/>
                </a:solidFill>
              </a:rPr>
              <a:t> : analyse de documents – mise en commun</a:t>
            </a:r>
          </a:p>
          <a:p>
            <a:pPr algn="just">
              <a:defRPr/>
            </a:pPr>
            <a:r>
              <a:rPr lang="fr-FR" sz="1600" dirty="0">
                <a:solidFill>
                  <a:srgbClr val="7030A0"/>
                </a:solidFill>
              </a:rPr>
              <a:t>¤ </a:t>
            </a:r>
            <a:r>
              <a:rPr lang="fr-FR" sz="1600" i="1" u="sng" dirty="0">
                <a:solidFill>
                  <a:srgbClr val="7030A0"/>
                </a:solidFill>
              </a:rPr>
              <a:t>Supports</a:t>
            </a:r>
            <a:r>
              <a:rPr lang="fr-FR" sz="1600" dirty="0">
                <a:solidFill>
                  <a:srgbClr val="7030A0"/>
                </a:solidFill>
              </a:rPr>
              <a:t> : 2 documents (1 texte, 1 carte) </a:t>
            </a:r>
            <a:r>
              <a:rPr lang="fr-FR" sz="1600" dirty="0">
                <a:solidFill>
                  <a:srgbClr val="7030A0"/>
                </a:solidFill>
                <a:cs typeface="Calibri"/>
              </a:rPr>
              <a:t>+ </a:t>
            </a:r>
            <a:r>
              <a:rPr lang="fr-FR" sz="1600" i="1" dirty="0">
                <a:solidFill>
                  <a:srgbClr val="7030A0"/>
                </a:solidFill>
                <a:cs typeface="Calibri"/>
              </a:rPr>
              <a:t>un </a:t>
            </a:r>
            <a:r>
              <a:rPr lang="fr-FR" sz="1600" dirty="0">
                <a:solidFill>
                  <a:srgbClr val="7030A0"/>
                </a:solidFill>
                <a:cs typeface="Calibri"/>
              </a:rPr>
              <a:t>extrait du </a:t>
            </a:r>
            <a:r>
              <a:rPr lang="fr-FR" sz="1600" i="1" spc="-15" dirty="0">
                <a:solidFill>
                  <a:srgbClr val="7030A0"/>
                </a:solidFill>
                <a:cs typeface="Calibri"/>
              </a:rPr>
              <a:t>Livre des conquérants</a:t>
            </a:r>
            <a:r>
              <a:rPr lang="fr-FR" sz="1600" i="1" dirty="0">
                <a:solidFill>
                  <a:srgbClr val="7030A0"/>
                </a:solidFill>
                <a:cs typeface="Calibri"/>
              </a:rPr>
              <a:t> </a:t>
            </a:r>
            <a:r>
              <a:rPr lang="fr-FR" sz="1600" i="1" spc="-30" dirty="0">
                <a:solidFill>
                  <a:srgbClr val="7030A0"/>
                </a:solidFill>
                <a:cs typeface="Calibri"/>
              </a:rPr>
              <a:t>(voir Mon Bureau Numérique)</a:t>
            </a:r>
          </a:p>
        </p:txBody>
      </p:sp>
      <p:sp>
        <p:nvSpPr>
          <p:cNvPr id="25" name="Ellipse 1">
            <a:extLst>
              <a:ext uri="{FF2B5EF4-FFF2-40B4-BE49-F238E27FC236}">
                <a16:creationId xmlns:a16="http://schemas.microsoft.com/office/drawing/2014/main" id="{8C85A7B1-9F60-4655-A896-0628230B1B52}"/>
              </a:ext>
            </a:extLst>
          </p:cNvPr>
          <p:cNvSpPr>
            <a:spLocks noChangeArrowheads="1"/>
          </p:cNvSpPr>
          <p:nvPr/>
        </p:nvSpPr>
        <p:spPr bwMode="auto">
          <a:xfrm>
            <a:off x="2099473" y="3707434"/>
            <a:ext cx="1879726" cy="719481"/>
          </a:xfrm>
          <a:prstGeom prst="ellipse">
            <a:avLst/>
          </a:prstGeom>
          <a:solidFill>
            <a:srgbClr val="D8D8D8"/>
          </a:solidFill>
          <a:ln w="12700">
            <a:solidFill>
              <a:srgbClr val="FF0000"/>
            </a:solidFill>
            <a:miter lim="800000"/>
            <a:headEnd/>
            <a:tailEnd/>
          </a:ln>
        </p:spPr>
        <p:txBody>
          <a:bodyPr anchor="ct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spcAft>
                <a:spcPts val="1000"/>
              </a:spcAft>
            </a:pPr>
            <a:r>
              <a:rPr lang="fr-FR" altLang="fr-FR" sz="1600" b="1" dirty="0">
                <a:solidFill>
                  <a:srgbClr val="FF0000"/>
                </a:solidFill>
              </a:rPr>
              <a:t>Activité différenciée</a:t>
            </a:r>
            <a:endParaRPr lang="fr-FR" altLang="fr-FR" sz="2800" dirty="0">
              <a:latin typeface="Arial" panose="020B0604020202020204" pitchFamily="34" charset="0"/>
            </a:endParaRPr>
          </a:p>
        </p:txBody>
      </p:sp>
      <p:sp>
        <p:nvSpPr>
          <p:cNvPr id="26" name="Rectangle : coins arrondis 1">
            <a:hlinkClick r:id="rId5"/>
            <a:extLst>
              <a:ext uri="{FF2B5EF4-FFF2-40B4-BE49-F238E27FC236}">
                <a16:creationId xmlns:a16="http://schemas.microsoft.com/office/drawing/2014/main" id="{79062161-BC72-4CD3-86DF-3025D60EEF21}"/>
              </a:ext>
            </a:extLst>
          </p:cNvPr>
          <p:cNvSpPr/>
          <p:nvPr/>
        </p:nvSpPr>
        <p:spPr>
          <a:xfrm>
            <a:off x="4086225" y="3751213"/>
            <a:ext cx="3209543" cy="570868"/>
          </a:xfrm>
          <a:prstGeom prst="roundRect">
            <a:avLst/>
          </a:prstGeom>
          <a:solidFill>
            <a:schemeClr val="bg1">
              <a:lumMod val="8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altLang="fr-FR" sz="1600" i="1" dirty="0">
                <a:solidFill>
                  <a:srgbClr val="FF0000"/>
                </a:solidFill>
                <a:sym typeface="Wingdings" panose="05000000000000000000" pitchFamily="2" charset="2"/>
              </a:rPr>
              <a:t>DOSSIER – CONQUÊTES ESPAGNOLS</a:t>
            </a:r>
            <a:endParaRPr lang="fr-FR" sz="1100" dirty="0">
              <a:solidFill>
                <a:srgbClr val="FF0000"/>
              </a:solidFill>
            </a:endParaRPr>
          </a:p>
        </p:txBody>
      </p:sp>
      <p:sp>
        <p:nvSpPr>
          <p:cNvPr id="27" name="Zone de texte 1">
            <a:extLst>
              <a:ext uri="{FF2B5EF4-FFF2-40B4-BE49-F238E27FC236}">
                <a16:creationId xmlns:a16="http://schemas.microsoft.com/office/drawing/2014/main" id="{887FDCE8-E173-4104-A651-8BE3B2ADAEAC}"/>
              </a:ext>
            </a:extLst>
          </p:cNvPr>
          <p:cNvSpPr txBox="1"/>
          <p:nvPr/>
        </p:nvSpPr>
        <p:spPr>
          <a:xfrm>
            <a:off x="9005974" y="6200775"/>
            <a:ext cx="1018540" cy="2286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900" dirty="0">
                <a:effectLst/>
                <a:latin typeface="Tw Cen MT" panose="020B0602020104020603" pitchFamily="34" charset="0"/>
                <a:ea typeface="Calibri" panose="020F0502020204030204" pitchFamily="34" charset="0"/>
                <a:cs typeface="Times New Roman" panose="02020603050405020304" pitchFamily="18" charset="0"/>
              </a:rPr>
              <a:t>© Hatier, 2019</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63435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 calcmode="lin" valueType="num">
                                      <p:cBhvr>
                                        <p:cTn id="12" dur="1000" fill="hold"/>
                                        <p:tgtEl>
                                          <p:spTgt spid="19"/>
                                        </p:tgtEl>
                                        <p:attrNameLst>
                                          <p:attrName>ppt_w</p:attrName>
                                        </p:attrNameLst>
                                      </p:cBhvr>
                                      <p:tavLst>
                                        <p:tav tm="0">
                                          <p:val>
                                            <p:fltVal val="0"/>
                                          </p:val>
                                        </p:tav>
                                        <p:tav tm="100000">
                                          <p:val>
                                            <p:strVal val="#ppt_w"/>
                                          </p:val>
                                        </p:tav>
                                      </p:tavLst>
                                    </p:anim>
                                    <p:anim calcmode="lin" valueType="num">
                                      <p:cBhvr>
                                        <p:cTn id="13" dur="1000" fill="hold"/>
                                        <p:tgtEl>
                                          <p:spTgt spid="19"/>
                                        </p:tgtEl>
                                        <p:attrNameLst>
                                          <p:attrName>ppt_h</p:attrName>
                                        </p:attrNameLst>
                                      </p:cBhvr>
                                      <p:tavLst>
                                        <p:tav tm="0">
                                          <p:val>
                                            <p:fltVal val="0"/>
                                          </p:val>
                                        </p:tav>
                                        <p:tav tm="100000">
                                          <p:val>
                                            <p:strVal val="#ppt_h"/>
                                          </p:val>
                                        </p:tav>
                                      </p:tavLst>
                                    </p:anim>
                                    <p:anim calcmode="lin" valueType="num">
                                      <p:cBhvr>
                                        <p:cTn id="14" dur="1000" fill="hold"/>
                                        <p:tgtEl>
                                          <p:spTgt spid="19"/>
                                        </p:tgtEl>
                                        <p:attrNameLst>
                                          <p:attrName>style.rotation</p:attrName>
                                        </p:attrNameLst>
                                      </p:cBhvr>
                                      <p:tavLst>
                                        <p:tav tm="0">
                                          <p:val>
                                            <p:fltVal val="90"/>
                                          </p:val>
                                        </p:tav>
                                        <p:tav tm="100000">
                                          <p:val>
                                            <p:fltVal val="0"/>
                                          </p:val>
                                        </p:tav>
                                      </p:tavLst>
                                    </p:anim>
                                    <p:animEffect transition="in" filter="fade">
                                      <p:cBhvr>
                                        <p:cTn id="15" dur="1000"/>
                                        <p:tgtEl>
                                          <p:spTgt spid="19"/>
                                        </p:tgtEl>
                                      </p:cBhvr>
                                    </p:animEffect>
                                  </p:childTnLst>
                                </p:cTn>
                              </p:par>
                              <p:par>
                                <p:cTn id="16" presetID="21" presetClass="entr" presetSubtype="1" fill="hold" grpId="0" nodeType="withEffect">
                                  <p:stCondLst>
                                    <p:cond delay="0"/>
                                  </p:stCondLst>
                                  <p:childTnLst>
                                    <p:set>
                                      <p:cBhvr>
                                        <p:cTn id="17" dur="1" fill="hold">
                                          <p:stCondLst>
                                            <p:cond delay="0"/>
                                          </p:stCondLst>
                                        </p:cTn>
                                        <p:tgtEl>
                                          <p:spTgt spid="24"/>
                                        </p:tgtEl>
                                        <p:attrNameLst>
                                          <p:attrName>style.visibility</p:attrName>
                                        </p:attrNameLst>
                                      </p:cBhvr>
                                      <p:to>
                                        <p:strVal val="visible"/>
                                      </p:to>
                                    </p:set>
                                    <p:animEffect transition="in" filter="wheel(1)">
                                      <p:cBhvr>
                                        <p:cTn id="18" dur="2000"/>
                                        <p:tgtEl>
                                          <p:spTgt spid="24"/>
                                        </p:tgtEl>
                                      </p:cBhvr>
                                    </p:animEffect>
                                  </p:childTnLst>
                                </p:cTn>
                              </p:par>
                              <p:par>
                                <p:cTn id="19" presetID="21" presetClass="entr" presetSubtype="1" fill="hold" grpId="0" nodeType="withEffect">
                                  <p:stCondLst>
                                    <p:cond delay="0"/>
                                  </p:stCondLst>
                                  <p:childTnLst>
                                    <p:set>
                                      <p:cBhvr>
                                        <p:cTn id="20" dur="1" fill="hold">
                                          <p:stCondLst>
                                            <p:cond delay="0"/>
                                          </p:stCondLst>
                                        </p:cTn>
                                        <p:tgtEl>
                                          <p:spTgt spid="25"/>
                                        </p:tgtEl>
                                        <p:attrNameLst>
                                          <p:attrName>style.visibility</p:attrName>
                                        </p:attrNameLst>
                                      </p:cBhvr>
                                      <p:to>
                                        <p:strVal val="visible"/>
                                      </p:to>
                                    </p:set>
                                    <p:animEffect transition="in" filter="wheel(1)">
                                      <p:cBhvr>
                                        <p:cTn id="21" dur="2000"/>
                                        <p:tgtEl>
                                          <p:spTgt spid="25"/>
                                        </p:tgtEl>
                                      </p:cBhvr>
                                    </p:animEffect>
                                  </p:childTnLst>
                                </p:cTn>
                              </p:par>
                              <p:par>
                                <p:cTn id="22" presetID="21" presetClass="entr" presetSubtype="1" fill="hold" grpId="0" nodeType="withEffect">
                                  <p:stCondLst>
                                    <p:cond delay="0"/>
                                  </p:stCondLst>
                                  <p:childTnLst>
                                    <p:set>
                                      <p:cBhvr>
                                        <p:cTn id="23" dur="1" fill="hold">
                                          <p:stCondLst>
                                            <p:cond delay="0"/>
                                          </p:stCondLst>
                                        </p:cTn>
                                        <p:tgtEl>
                                          <p:spTgt spid="26"/>
                                        </p:tgtEl>
                                        <p:attrNameLst>
                                          <p:attrName>style.visibility</p:attrName>
                                        </p:attrNameLst>
                                      </p:cBhvr>
                                      <p:to>
                                        <p:strVal val="visible"/>
                                      </p:to>
                                    </p:set>
                                    <p:animEffect transition="in" filter="wheel(1)">
                                      <p:cBhvr>
                                        <p:cTn id="24" dur="2000"/>
                                        <p:tgtEl>
                                          <p:spTgt spid="26"/>
                                        </p:tgtEl>
                                      </p:cBhvr>
                                    </p:animEffect>
                                  </p:childTnLst>
                                </p:cTn>
                              </p:par>
                              <p:par>
                                <p:cTn id="25" presetID="1" presetClass="entr" presetSubtype="0" fill="hold" grpId="0" nodeType="with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4" grpId="0" animBg="1"/>
      <p:bldP spid="25" grpId="0" animBg="1"/>
      <p:bldP spid="26" grpId="0" animBg="1"/>
      <p:bldP spid="27"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age 4" descr="Une image contenant texte, meubles, tissu, commode&#10;&#10;Description générée automatiquement">
            <a:extLst>
              <a:ext uri="{FF2B5EF4-FFF2-40B4-BE49-F238E27FC236}">
                <a16:creationId xmlns:a16="http://schemas.microsoft.com/office/drawing/2014/main" id="{08ECE573-F51C-4265-9753-7C0C34DC903E}"/>
              </a:ext>
            </a:extLst>
          </p:cNvPr>
          <p:cNvPicPr>
            <a:picLocks noChangeAspect="1"/>
          </p:cNvPicPr>
          <p:nvPr/>
        </p:nvPicPr>
        <p:blipFill rotWithShape="1">
          <a:blip r:embed="rId3">
            <a:extLst>
              <a:ext uri="{28A0092B-C50C-407E-A947-70E740481C1C}">
                <a14:useLocalDpi xmlns:a14="http://schemas.microsoft.com/office/drawing/2010/main" val="0"/>
              </a:ext>
            </a:extLst>
          </a:blip>
          <a:srcRect l="16469" r="9741" b="1"/>
          <a:stretch/>
        </p:blipFill>
        <p:spPr>
          <a:xfrm>
            <a:off x="-2260" y="0"/>
            <a:ext cx="12194261" cy="6858002"/>
          </a:xfrm>
          <a:prstGeom prst="rect">
            <a:avLst/>
          </a:prstGeom>
        </p:spPr>
      </p:pic>
      <p:sp>
        <p:nvSpPr>
          <p:cNvPr id="6" name="Rectangle 5">
            <a:extLst>
              <a:ext uri="{FF2B5EF4-FFF2-40B4-BE49-F238E27FC236}">
                <a16:creationId xmlns:a16="http://schemas.microsoft.com/office/drawing/2014/main" id="{44350913-D884-4CF1-A6D3-7B7E53D25440}"/>
              </a:ext>
            </a:extLst>
          </p:cNvPr>
          <p:cNvSpPr/>
          <p:nvPr/>
        </p:nvSpPr>
        <p:spPr>
          <a:xfrm>
            <a:off x="0" y="-74330"/>
            <a:ext cx="12192000" cy="6942840"/>
          </a:xfrm>
          <a:prstGeom prst="rect">
            <a:avLst/>
          </a:prstGeom>
          <a:solidFill>
            <a:schemeClr val="bg1">
              <a:alpha val="8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a:solidFill>
                  <a:schemeClr val="tx2"/>
                </a:solidFill>
                <a:latin typeface="Tw Cen MT" pitchFamily="34" charset="0"/>
              </a:rPr>
              <a:t> </a:t>
            </a:r>
          </a:p>
          <a:p>
            <a:pPr algn="just">
              <a:buFont typeface="Wingdings" pitchFamily="2" charset="2"/>
              <a:buChar char="q"/>
            </a:pPr>
            <a:endParaRPr lang="fr-FR" b="1" dirty="0">
              <a:solidFill>
                <a:schemeClr val="tx2"/>
              </a:solidFill>
              <a:latin typeface="Tw Cen MT" pitchFamily="34" charset="0"/>
            </a:endParaRPr>
          </a:p>
          <a:p>
            <a:pPr algn="ctr"/>
            <a:endParaRPr lang="fr-FR" dirty="0">
              <a:solidFill>
                <a:schemeClr val="tx2"/>
              </a:solidFill>
            </a:endParaRPr>
          </a:p>
        </p:txBody>
      </p:sp>
      <p:grpSp>
        <p:nvGrpSpPr>
          <p:cNvPr id="25" name="Groupe 24">
            <a:extLst>
              <a:ext uri="{FF2B5EF4-FFF2-40B4-BE49-F238E27FC236}">
                <a16:creationId xmlns:a16="http://schemas.microsoft.com/office/drawing/2014/main" id="{CB129749-71F9-408A-9F6A-4BE607F701C5}"/>
              </a:ext>
            </a:extLst>
          </p:cNvPr>
          <p:cNvGrpSpPr/>
          <p:nvPr/>
        </p:nvGrpSpPr>
        <p:grpSpPr>
          <a:xfrm>
            <a:off x="1775828" y="714253"/>
            <a:ext cx="8680901" cy="5706171"/>
            <a:chOff x="0" y="7620"/>
            <a:chExt cx="7322185" cy="4624070"/>
          </a:xfrm>
        </p:grpSpPr>
        <p:sp>
          <p:nvSpPr>
            <p:cNvPr id="27" name="object 7">
              <a:extLst>
                <a:ext uri="{FF2B5EF4-FFF2-40B4-BE49-F238E27FC236}">
                  <a16:creationId xmlns:a16="http://schemas.microsoft.com/office/drawing/2014/main" id="{D4DFF13A-7483-4217-A45A-5D9D8ACF46F3}"/>
                </a:ext>
              </a:extLst>
            </p:cNvPr>
            <p:cNvSpPr>
              <a:spLocks noChangeArrowheads="1"/>
            </p:cNvSpPr>
            <p:nvPr/>
          </p:nvSpPr>
          <p:spPr bwMode="auto">
            <a:xfrm>
              <a:off x="4693920" y="185249"/>
              <a:ext cx="2628265" cy="4446441"/>
            </a:xfrm>
            <a:prstGeom prst="rect">
              <a:avLst/>
            </a:prstGeom>
            <a:blipFill dpi="0" rotWithShape="1">
              <a:blip r:embed="rId4"/>
              <a:srcRect/>
              <a:stretch>
                <a:fillRect/>
              </a:stretch>
            </a:blipFill>
            <a:ln w="9525">
              <a:solidFill>
                <a:srgbClr val="000000"/>
              </a:solidFill>
              <a:miter lim="800000"/>
              <a:headEnd/>
              <a:tailEnd/>
            </a:ln>
          </p:spPr>
          <p:txBody>
            <a:bodyPr rot="0" vert="horz" wrap="square" lIns="0" tIns="0" rIns="0" bIns="0" anchor="t" anchorCtr="0" upright="1">
              <a:noAutofit/>
            </a:bodyPr>
            <a:lstStyle/>
            <a:p>
              <a:endParaRPr lang="fr-FR"/>
            </a:p>
          </p:txBody>
        </p:sp>
        <p:sp>
          <p:nvSpPr>
            <p:cNvPr id="28" name="Text Box 4">
              <a:extLst>
                <a:ext uri="{FF2B5EF4-FFF2-40B4-BE49-F238E27FC236}">
                  <a16:creationId xmlns:a16="http://schemas.microsoft.com/office/drawing/2014/main" id="{89C51BED-EB46-42D7-91B2-E5E646467D23}"/>
                </a:ext>
              </a:extLst>
            </p:cNvPr>
            <p:cNvSpPr txBox="1">
              <a:spLocks noChangeArrowheads="1"/>
            </p:cNvSpPr>
            <p:nvPr/>
          </p:nvSpPr>
          <p:spPr bwMode="auto">
            <a:xfrm>
              <a:off x="68579" y="827928"/>
              <a:ext cx="4549140" cy="167258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just">
                <a:lnSpc>
                  <a:spcPct val="107000"/>
                </a:lnSpc>
                <a:spcAft>
                  <a:spcPts val="800"/>
                </a:spcAft>
              </a:pPr>
              <a:r>
                <a:rPr lang="fr-FR" sz="1000" dirty="0">
                  <a:effectLst/>
                  <a:latin typeface="Calibri" panose="020F0502020204030204" pitchFamily="34" charset="0"/>
                  <a:ea typeface="Calibri" panose="020F0502020204030204" pitchFamily="34" charset="0"/>
                  <a:cs typeface="Times New Roman" panose="02020603050405020304" pitchFamily="18" charset="0"/>
                </a:rPr>
                <a:t>« Comme ils ne sont point guidés par l’intention de convertir les Indiens, de s’établir ou de rester dans le pays plus de temps qu’il ne faudra pour avoir de l’or et s’enrichir de quelque façon que ce soit, ils s’adonnent à toute sorte de fraudes et d’homicides et commettent d’innombrables vilénies […]. Lorsque les conquistadors et les capitaines viennent ici, ils ne prennent ni les soldats les plus consciencieux, ni les plus renommés, mais les premiers qu’ils rencontrent ou ceux qui leur semble les plus aptes au vol et au pillage, blanchis sous les harnais</a:t>
              </a:r>
              <a:r>
                <a:rPr lang="fr-FR" sz="1000"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fr-FR" sz="1000" dirty="0">
                  <a:effectLst/>
                  <a:latin typeface="Calibri" panose="020F0502020204030204" pitchFamily="34" charset="0"/>
                  <a:ea typeface="Calibri" panose="020F0502020204030204" pitchFamily="34" charset="0"/>
                  <a:cs typeface="Times New Roman" panose="02020603050405020304" pitchFamily="18" charset="0"/>
                </a:rPr>
                <a:t> et dépourvus de scrupules, mais qu’ils connaissent en aucune façon ; celui-ci est engagé parce qu’il aurait été à la bataille de Ravenne, tel autre car il prétend avoir participé à celle de Pavie, au sac de Gênes ou de Rome lorsqu’il est plus vantard et sans vergogne. Un seul d’entre eux réussit à pervertir toute une troupe. »</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fr-FR" sz="200" dirty="0">
                  <a:effectLst/>
                  <a:latin typeface="Calibri" panose="020F0502020204030204" pitchFamily="34" charset="0"/>
                  <a:ea typeface="Calibri" panose="020F0502020204030204" pitchFamily="34" charset="0"/>
                  <a:cs typeface="Times New Roman" panose="02020603050405020304" pitchFamily="18" charset="0"/>
                </a:rPr>
                <a:t> </a:t>
              </a:r>
              <a:r>
                <a:rPr lang="fr-FR" sz="1000" dirty="0">
                  <a:effectLst/>
                  <a:latin typeface="Calibri" panose="020F0502020204030204" pitchFamily="34" charset="0"/>
                  <a:ea typeface="Calibri" panose="020F0502020204030204" pitchFamily="34" charset="0"/>
                  <a:cs typeface="Times New Roman" panose="02020603050405020304" pitchFamily="18" charset="0"/>
                </a:rPr>
                <a:t>Gonzalo Fernandez de Oviedo, </a:t>
              </a:r>
              <a:r>
                <a:rPr lang="fr-FR" sz="1000" i="1" dirty="0">
                  <a:effectLst/>
                  <a:latin typeface="Calibri" panose="020F0502020204030204" pitchFamily="34" charset="0"/>
                  <a:ea typeface="Calibri" panose="020F0502020204030204" pitchFamily="34" charset="0"/>
                  <a:cs typeface="Times New Roman" panose="02020603050405020304" pitchFamily="18" charset="0"/>
                </a:rPr>
                <a:t>Histoire générale et naturelle est Indes</a:t>
              </a:r>
              <a:r>
                <a:rPr lang="fr-FR" sz="1000" dirty="0">
                  <a:effectLst/>
                  <a:latin typeface="Calibri" panose="020F0502020204030204" pitchFamily="34" charset="0"/>
                  <a:ea typeface="Calibri" panose="020F0502020204030204" pitchFamily="34" charset="0"/>
                  <a:cs typeface="Times New Roman" panose="02020603050405020304" pitchFamily="18" charset="0"/>
                </a:rPr>
                <a:t>, 1535.</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099310" lvl="0" indent="-342900">
                <a:lnSpc>
                  <a:spcPct val="107000"/>
                </a:lnSpc>
                <a:spcAft>
                  <a:spcPts val="800"/>
                </a:spcAft>
                <a:buFont typeface="+mj-lt"/>
                <a:buAutoNum type="arabicPeriod"/>
              </a:pPr>
              <a:r>
                <a:rPr lang="fr-FR" sz="900" dirty="0">
                  <a:effectLst/>
                  <a:latin typeface="Calibri" panose="020F0502020204030204" pitchFamily="34" charset="0"/>
                  <a:ea typeface="Calibri" panose="020F0502020204030204" pitchFamily="34" charset="0"/>
                  <a:cs typeface="Times New Roman" panose="02020603050405020304" pitchFamily="18" charset="0"/>
                </a:rPr>
                <a:t>Ayant une longue expérience du combat.</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1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29" name="Zone de texte 3">
              <a:extLst>
                <a:ext uri="{FF2B5EF4-FFF2-40B4-BE49-F238E27FC236}">
                  <a16:creationId xmlns:a16="http://schemas.microsoft.com/office/drawing/2014/main" id="{E6DB185C-5845-4CC9-B06A-066FAAA68616}"/>
                </a:ext>
              </a:extLst>
            </p:cNvPr>
            <p:cNvSpPr txBox="1">
              <a:spLocks/>
            </p:cNvSpPr>
            <p:nvPr/>
          </p:nvSpPr>
          <p:spPr>
            <a:xfrm>
              <a:off x="0" y="617497"/>
              <a:ext cx="4265295" cy="2825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07000"/>
                </a:lnSpc>
                <a:spcAft>
                  <a:spcPts val="800"/>
                </a:spcAft>
              </a:pPr>
              <a:r>
                <a:rPr lang="fr-FR" sz="1000" b="1" dirty="0">
                  <a:effectLst/>
                  <a:highlight>
                    <a:srgbClr val="D3D3D3"/>
                  </a:highlight>
                  <a:latin typeface="Century Gothic" panose="020B0502020202020204" pitchFamily="34" charset="0"/>
                  <a:ea typeface="Calibri" panose="020F0502020204030204" pitchFamily="34" charset="0"/>
                  <a:cs typeface="Times New Roman" panose="02020603050405020304" pitchFamily="18" charset="0"/>
                </a:rPr>
                <a:t>Doc. 1 : Les soldats de la conquête</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1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30" name="Zone de texte 3">
              <a:extLst>
                <a:ext uri="{FF2B5EF4-FFF2-40B4-BE49-F238E27FC236}">
                  <a16:creationId xmlns:a16="http://schemas.microsoft.com/office/drawing/2014/main" id="{AAD070BE-F17B-4F49-80D7-C5D5519E3104}"/>
                </a:ext>
              </a:extLst>
            </p:cNvPr>
            <p:cNvSpPr txBox="1">
              <a:spLocks/>
            </p:cNvSpPr>
            <p:nvPr/>
          </p:nvSpPr>
          <p:spPr>
            <a:xfrm>
              <a:off x="4617720" y="7620"/>
              <a:ext cx="2704465" cy="44132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07000"/>
                </a:lnSpc>
                <a:spcAft>
                  <a:spcPts val="800"/>
                </a:spcAft>
              </a:pPr>
              <a:r>
                <a:rPr lang="fr-FR" sz="1000" b="1" dirty="0">
                  <a:effectLst/>
                  <a:highlight>
                    <a:srgbClr val="D3D3D3"/>
                  </a:highlight>
                  <a:latin typeface="Century Gothic" panose="020B0502020202020204" pitchFamily="34" charset="0"/>
                  <a:ea typeface="Calibri" panose="020F0502020204030204" pitchFamily="34" charset="0"/>
                  <a:cs typeface="Times New Roman" panose="02020603050405020304" pitchFamily="18" charset="0"/>
                </a:rPr>
                <a:t>Doc. 2 : Les grandes étapes de la conquête</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100" dirty="0">
                  <a:effectLst/>
                  <a:latin typeface="Calibri" panose="020F0502020204030204" pitchFamily="34" charset="0"/>
                  <a:ea typeface="Calibri" panose="020F0502020204030204" pitchFamily="34" charset="0"/>
                  <a:cs typeface="Times New Roman" panose="02020603050405020304" pitchFamily="18" charset="0"/>
                </a:rPr>
                <a:t> </a:t>
              </a:r>
            </a:p>
          </p:txBody>
        </p:sp>
      </p:grpSp>
      <p:grpSp>
        <p:nvGrpSpPr>
          <p:cNvPr id="31" name="Groupe 30">
            <a:extLst>
              <a:ext uri="{FF2B5EF4-FFF2-40B4-BE49-F238E27FC236}">
                <a16:creationId xmlns:a16="http://schemas.microsoft.com/office/drawing/2014/main" id="{23A755DC-1248-4D90-8256-5C81DBEBBAC1}"/>
              </a:ext>
            </a:extLst>
          </p:cNvPr>
          <p:cNvGrpSpPr/>
          <p:nvPr/>
        </p:nvGrpSpPr>
        <p:grpSpPr>
          <a:xfrm>
            <a:off x="1846988" y="3829050"/>
            <a:ext cx="5349228" cy="2880360"/>
            <a:chOff x="0" y="0"/>
            <a:chExt cx="4251960" cy="2575560"/>
          </a:xfrm>
        </p:grpSpPr>
        <p:sp>
          <p:nvSpPr>
            <p:cNvPr id="32" name="Rectangle : coins arrondis 31">
              <a:extLst>
                <a:ext uri="{FF2B5EF4-FFF2-40B4-BE49-F238E27FC236}">
                  <a16:creationId xmlns:a16="http://schemas.microsoft.com/office/drawing/2014/main" id="{32D2BDCC-AE61-4C9E-994D-12BE0C704DC1}"/>
                </a:ext>
              </a:extLst>
            </p:cNvPr>
            <p:cNvSpPr/>
            <p:nvPr/>
          </p:nvSpPr>
          <p:spPr>
            <a:xfrm>
              <a:off x="0" y="213360"/>
              <a:ext cx="1691640" cy="678180"/>
            </a:xfrm>
            <a:prstGeom prst="roundRect">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33" name="Rectangle : coins arrondis 32">
              <a:extLst>
                <a:ext uri="{FF2B5EF4-FFF2-40B4-BE49-F238E27FC236}">
                  <a16:creationId xmlns:a16="http://schemas.microsoft.com/office/drawing/2014/main" id="{C00FEF0B-A0EC-40DF-AA1F-085C5EBF0001}"/>
                </a:ext>
              </a:extLst>
            </p:cNvPr>
            <p:cNvSpPr/>
            <p:nvPr/>
          </p:nvSpPr>
          <p:spPr>
            <a:xfrm>
              <a:off x="2156460" y="236220"/>
              <a:ext cx="2087880" cy="640080"/>
            </a:xfrm>
            <a:prstGeom prst="roundRect">
              <a:avLst/>
            </a:prstGeom>
            <a:solidFill>
              <a:schemeClr val="bg1"/>
            </a:solidFill>
            <a:ln>
              <a:solidFill>
                <a:schemeClr val="accent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grpSp>
          <p:nvGrpSpPr>
            <p:cNvPr id="34" name="Groupe 33">
              <a:extLst>
                <a:ext uri="{FF2B5EF4-FFF2-40B4-BE49-F238E27FC236}">
                  <a16:creationId xmlns:a16="http://schemas.microsoft.com/office/drawing/2014/main" id="{D3D3A6DF-6386-4F40-B969-1B3EC3F50438}"/>
                </a:ext>
              </a:extLst>
            </p:cNvPr>
            <p:cNvGrpSpPr/>
            <p:nvPr/>
          </p:nvGrpSpPr>
          <p:grpSpPr>
            <a:xfrm>
              <a:off x="1752600" y="373380"/>
              <a:ext cx="358140" cy="350520"/>
              <a:chOff x="0" y="0"/>
              <a:chExt cx="358140" cy="350520"/>
            </a:xfrm>
          </p:grpSpPr>
          <p:sp>
            <p:nvSpPr>
              <p:cNvPr id="47" name="Ellipse 46">
                <a:extLst>
                  <a:ext uri="{FF2B5EF4-FFF2-40B4-BE49-F238E27FC236}">
                    <a16:creationId xmlns:a16="http://schemas.microsoft.com/office/drawing/2014/main" id="{ABAAEF23-BB44-41CB-8287-931DFCD16F7E}"/>
                  </a:ext>
                </a:extLst>
              </p:cNvPr>
              <p:cNvSpPr/>
              <p:nvPr/>
            </p:nvSpPr>
            <p:spPr>
              <a:xfrm>
                <a:off x="0" y="0"/>
                <a:ext cx="358140" cy="350520"/>
              </a:xfrm>
              <a:prstGeom prst="ellipse">
                <a:avLst/>
              </a:prstGeom>
              <a:solidFill>
                <a:schemeClr val="bg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48" name="Flèche : chevron 47">
                <a:extLst>
                  <a:ext uri="{FF2B5EF4-FFF2-40B4-BE49-F238E27FC236}">
                    <a16:creationId xmlns:a16="http://schemas.microsoft.com/office/drawing/2014/main" id="{4380EAED-363A-4DF8-86E7-6FAB0D0C0054}"/>
                  </a:ext>
                </a:extLst>
              </p:cNvPr>
              <p:cNvSpPr/>
              <p:nvPr/>
            </p:nvSpPr>
            <p:spPr>
              <a:xfrm>
                <a:off x="118110" y="106680"/>
                <a:ext cx="160020" cy="144780"/>
              </a:xfrm>
              <a:prstGeom prst="chevron">
                <a:avLst>
                  <a:gd name="adj" fmla="val 59809"/>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grpSp>
        <p:grpSp>
          <p:nvGrpSpPr>
            <p:cNvPr id="35" name="Groupe 34">
              <a:extLst>
                <a:ext uri="{FF2B5EF4-FFF2-40B4-BE49-F238E27FC236}">
                  <a16:creationId xmlns:a16="http://schemas.microsoft.com/office/drawing/2014/main" id="{577B3650-D725-4CC5-9C1D-13596B5FF30E}"/>
                </a:ext>
              </a:extLst>
            </p:cNvPr>
            <p:cNvGrpSpPr/>
            <p:nvPr/>
          </p:nvGrpSpPr>
          <p:grpSpPr>
            <a:xfrm>
              <a:off x="1737360" y="2049780"/>
              <a:ext cx="358140" cy="350520"/>
              <a:chOff x="0" y="0"/>
              <a:chExt cx="358140" cy="350520"/>
            </a:xfrm>
          </p:grpSpPr>
          <p:sp>
            <p:nvSpPr>
              <p:cNvPr id="45" name="Ellipse 44">
                <a:extLst>
                  <a:ext uri="{FF2B5EF4-FFF2-40B4-BE49-F238E27FC236}">
                    <a16:creationId xmlns:a16="http://schemas.microsoft.com/office/drawing/2014/main" id="{55B82785-8B11-4B0D-8EF2-1111F8F3C0C9}"/>
                  </a:ext>
                </a:extLst>
              </p:cNvPr>
              <p:cNvSpPr/>
              <p:nvPr/>
            </p:nvSpPr>
            <p:spPr>
              <a:xfrm>
                <a:off x="0" y="0"/>
                <a:ext cx="358140" cy="350520"/>
              </a:xfrm>
              <a:prstGeom prst="ellipse">
                <a:avLst/>
              </a:prstGeom>
              <a:solidFill>
                <a:schemeClr val="bg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46" name="Flèche : chevron 45">
                <a:extLst>
                  <a:ext uri="{FF2B5EF4-FFF2-40B4-BE49-F238E27FC236}">
                    <a16:creationId xmlns:a16="http://schemas.microsoft.com/office/drawing/2014/main" id="{691DE3B1-3956-42F2-8E23-ECFDA30618DD}"/>
                  </a:ext>
                </a:extLst>
              </p:cNvPr>
              <p:cNvSpPr/>
              <p:nvPr/>
            </p:nvSpPr>
            <p:spPr>
              <a:xfrm>
                <a:off x="118110" y="106680"/>
                <a:ext cx="160020" cy="144780"/>
              </a:xfrm>
              <a:prstGeom prst="chevron">
                <a:avLst>
                  <a:gd name="adj" fmla="val 59809"/>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grpSp>
        <p:sp>
          <p:nvSpPr>
            <p:cNvPr id="36" name="Zone de texte 21">
              <a:extLst>
                <a:ext uri="{FF2B5EF4-FFF2-40B4-BE49-F238E27FC236}">
                  <a16:creationId xmlns:a16="http://schemas.microsoft.com/office/drawing/2014/main" id="{26A7F48F-0F4B-4011-9351-AA019652BD12}"/>
                </a:ext>
              </a:extLst>
            </p:cNvPr>
            <p:cNvSpPr txBox="1"/>
            <p:nvPr/>
          </p:nvSpPr>
          <p:spPr>
            <a:xfrm>
              <a:off x="112644" y="0"/>
              <a:ext cx="1432560" cy="205740"/>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900" b="1" dirty="0">
                  <a:effectLst/>
                  <a:latin typeface="Calibri" panose="020F0502020204030204" pitchFamily="34" charset="0"/>
                  <a:ea typeface="Calibri" panose="020F0502020204030204" pitchFamily="34" charset="0"/>
                  <a:cs typeface="Times New Roman" panose="02020603050405020304" pitchFamily="18" charset="0"/>
                </a:rPr>
                <a:t>CITATIONS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37" name="Groupe 36">
              <a:extLst>
                <a:ext uri="{FF2B5EF4-FFF2-40B4-BE49-F238E27FC236}">
                  <a16:creationId xmlns:a16="http://schemas.microsoft.com/office/drawing/2014/main" id="{8116CC9F-F9AD-46C0-8D0D-CDA9B75DE064}"/>
                </a:ext>
              </a:extLst>
            </p:cNvPr>
            <p:cNvGrpSpPr/>
            <p:nvPr/>
          </p:nvGrpSpPr>
          <p:grpSpPr>
            <a:xfrm>
              <a:off x="1760220" y="1196340"/>
              <a:ext cx="358140" cy="350520"/>
              <a:chOff x="0" y="0"/>
              <a:chExt cx="358140" cy="350520"/>
            </a:xfrm>
          </p:grpSpPr>
          <p:sp>
            <p:nvSpPr>
              <p:cNvPr id="43" name="Ellipse 42">
                <a:extLst>
                  <a:ext uri="{FF2B5EF4-FFF2-40B4-BE49-F238E27FC236}">
                    <a16:creationId xmlns:a16="http://schemas.microsoft.com/office/drawing/2014/main" id="{7B70B47F-6E20-4084-AF02-FB61D8343867}"/>
                  </a:ext>
                </a:extLst>
              </p:cNvPr>
              <p:cNvSpPr/>
              <p:nvPr/>
            </p:nvSpPr>
            <p:spPr>
              <a:xfrm>
                <a:off x="0" y="0"/>
                <a:ext cx="358140" cy="350520"/>
              </a:xfrm>
              <a:prstGeom prst="ellipse">
                <a:avLst/>
              </a:prstGeom>
              <a:solidFill>
                <a:schemeClr val="bg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44" name="Flèche : chevron 43">
                <a:extLst>
                  <a:ext uri="{FF2B5EF4-FFF2-40B4-BE49-F238E27FC236}">
                    <a16:creationId xmlns:a16="http://schemas.microsoft.com/office/drawing/2014/main" id="{9080948F-3840-4477-A1BA-6E8CD36B5100}"/>
                  </a:ext>
                </a:extLst>
              </p:cNvPr>
              <p:cNvSpPr/>
              <p:nvPr/>
            </p:nvSpPr>
            <p:spPr>
              <a:xfrm>
                <a:off x="118110" y="106680"/>
                <a:ext cx="160020" cy="144780"/>
              </a:xfrm>
              <a:prstGeom prst="chevron">
                <a:avLst>
                  <a:gd name="adj" fmla="val 59809"/>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grpSp>
        <p:sp>
          <p:nvSpPr>
            <p:cNvPr id="38" name="Zone de texte 35">
              <a:extLst>
                <a:ext uri="{FF2B5EF4-FFF2-40B4-BE49-F238E27FC236}">
                  <a16:creationId xmlns:a16="http://schemas.microsoft.com/office/drawing/2014/main" id="{72258D5D-5E93-491E-BE7A-A865C42F4A43}"/>
                </a:ext>
              </a:extLst>
            </p:cNvPr>
            <p:cNvSpPr txBox="1"/>
            <p:nvPr/>
          </p:nvSpPr>
          <p:spPr>
            <a:xfrm>
              <a:off x="2270760" y="15240"/>
              <a:ext cx="1882140" cy="205740"/>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900" b="1">
                  <a:effectLst/>
                  <a:latin typeface="Calibri" panose="020F0502020204030204" pitchFamily="34" charset="0"/>
                  <a:ea typeface="Calibri" panose="020F0502020204030204" pitchFamily="34" charset="0"/>
                  <a:cs typeface="Times New Roman" panose="02020603050405020304" pitchFamily="18" charset="0"/>
                </a:rPr>
                <a:t>EXPLICATIONS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9" name="Rectangle : coins arrondis 38">
              <a:extLst>
                <a:ext uri="{FF2B5EF4-FFF2-40B4-BE49-F238E27FC236}">
                  <a16:creationId xmlns:a16="http://schemas.microsoft.com/office/drawing/2014/main" id="{3FE91DB3-1C70-4BE2-B218-7400E1BAB4CC}"/>
                </a:ext>
              </a:extLst>
            </p:cNvPr>
            <p:cNvSpPr/>
            <p:nvPr/>
          </p:nvSpPr>
          <p:spPr>
            <a:xfrm>
              <a:off x="0" y="1051560"/>
              <a:ext cx="1684020" cy="670560"/>
            </a:xfrm>
            <a:prstGeom prst="roundRect">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40" name="Rectangle : coins arrondis 39">
              <a:extLst>
                <a:ext uri="{FF2B5EF4-FFF2-40B4-BE49-F238E27FC236}">
                  <a16:creationId xmlns:a16="http://schemas.microsoft.com/office/drawing/2014/main" id="{054E1D91-AB0C-400D-BD1B-B249B7E90488}"/>
                </a:ext>
              </a:extLst>
            </p:cNvPr>
            <p:cNvSpPr/>
            <p:nvPr/>
          </p:nvSpPr>
          <p:spPr>
            <a:xfrm>
              <a:off x="2164080" y="1036320"/>
              <a:ext cx="2087880" cy="670560"/>
            </a:xfrm>
            <a:prstGeom prst="roundRect">
              <a:avLst/>
            </a:prstGeom>
            <a:solidFill>
              <a:schemeClr val="bg1"/>
            </a:solidFill>
            <a:ln>
              <a:solidFill>
                <a:schemeClr val="accent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41" name="Rectangle : coins arrondis 40">
              <a:extLst>
                <a:ext uri="{FF2B5EF4-FFF2-40B4-BE49-F238E27FC236}">
                  <a16:creationId xmlns:a16="http://schemas.microsoft.com/office/drawing/2014/main" id="{A358C88F-0843-491E-875B-49D8901A698D}"/>
                </a:ext>
              </a:extLst>
            </p:cNvPr>
            <p:cNvSpPr/>
            <p:nvPr/>
          </p:nvSpPr>
          <p:spPr>
            <a:xfrm>
              <a:off x="0" y="1905000"/>
              <a:ext cx="1668780" cy="670560"/>
            </a:xfrm>
            <a:prstGeom prst="roundRect">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42" name="Rectangle : coins arrondis 41">
              <a:extLst>
                <a:ext uri="{FF2B5EF4-FFF2-40B4-BE49-F238E27FC236}">
                  <a16:creationId xmlns:a16="http://schemas.microsoft.com/office/drawing/2014/main" id="{13066AB8-905A-49FB-8CBD-F4E0014F6BBC}"/>
                </a:ext>
              </a:extLst>
            </p:cNvPr>
            <p:cNvSpPr/>
            <p:nvPr/>
          </p:nvSpPr>
          <p:spPr>
            <a:xfrm>
              <a:off x="2164080" y="1882140"/>
              <a:ext cx="2087880" cy="670560"/>
            </a:xfrm>
            <a:prstGeom prst="roundRect">
              <a:avLst/>
            </a:prstGeom>
            <a:solidFill>
              <a:schemeClr val="bg1"/>
            </a:solidFill>
            <a:ln>
              <a:solidFill>
                <a:schemeClr val="accent2">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grpSp>
      <p:sp>
        <p:nvSpPr>
          <p:cNvPr id="49" name="Zone de texte 1">
            <a:extLst>
              <a:ext uri="{FF2B5EF4-FFF2-40B4-BE49-F238E27FC236}">
                <a16:creationId xmlns:a16="http://schemas.microsoft.com/office/drawing/2014/main" id="{0497CFF8-595B-400B-BD61-F7C1C96622F7}"/>
              </a:ext>
            </a:extLst>
          </p:cNvPr>
          <p:cNvSpPr txBox="1"/>
          <p:nvPr/>
        </p:nvSpPr>
        <p:spPr>
          <a:xfrm>
            <a:off x="1866168" y="4206834"/>
            <a:ext cx="2051489" cy="44196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16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t>
            </a:r>
            <a:r>
              <a:rPr lang="fr-FR" sz="1600" dirty="0">
                <a:solidFill>
                  <a:srgbClr val="4472C4"/>
                </a:solidFill>
                <a:effectLst/>
                <a:latin typeface="Calibri" panose="020F0502020204030204" pitchFamily="34" charset="0"/>
                <a:ea typeface="Calibri" panose="020F0502020204030204" pitchFamily="34" charset="0"/>
                <a:cs typeface="Times New Roman" panose="02020603050405020304" pitchFamily="18" charset="0"/>
              </a:rPr>
              <a:t> </a:t>
            </a:r>
            <a:r>
              <a:rPr lang="fr-FR" sz="1600" b="1" i="1" u="sng" dirty="0">
                <a:solidFill>
                  <a:srgbClr val="FF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CONQUISTADORS</a:t>
            </a:r>
            <a:r>
              <a:rPr lang="fr-FR"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fr-FR" sz="16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(l. 4)</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0" name="Zone de texte 2">
            <a:extLst>
              <a:ext uri="{FF2B5EF4-FFF2-40B4-BE49-F238E27FC236}">
                <a16:creationId xmlns:a16="http://schemas.microsoft.com/office/drawing/2014/main" id="{4A9EDBAB-3D0E-4249-BCBC-45CA89D93223}"/>
              </a:ext>
            </a:extLst>
          </p:cNvPr>
          <p:cNvSpPr txBox="1"/>
          <p:nvPr/>
        </p:nvSpPr>
        <p:spPr>
          <a:xfrm>
            <a:off x="4555900" y="4118838"/>
            <a:ext cx="2640315" cy="673172"/>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12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chefs d’expéditions militaires </a:t>
            </a:r>
            <a:r>
              <a:rPr lang="fr-FR" sz="12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qui ont conquis le Nouveau Monde au XVIe siècle pour la Couronne d’Espagne.</a:t>
            </a: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100" dirty="0">
                <a:solidFill>
                  <a:srgbClr val="4472C4"/>
                </a:solidFill>
                <a:effectLst/>
                <a:latin typeface="Calibri" panose="020F0502020204030204" pitchFamily="34" charset="0"/>
                <a:ea typeface="Calibri" panose="020F0502020204030204" pitchFamily="34" charset="0"/>
                <a:cs typeface="Times New Roman" panose="02020603050405020304" pitchFamily="18" charset="0"/>
              </a:rPr>
              <a:t> </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1" name="Zone de texte 8">
            <a:extLst>
              <a:ext uri="{FF2B5EF4-FFF2-40B4-BE49-F238E27FC236}">
                <a16:creationId xmlns:a16="http://schemas.microsoft.com/office/drawing/2014/main" id="{A10D3D6F-774C-4A93-86E4-EF13B9338CB8}"/>
              </a:ext>
            </a:extLst>
          </p:cNvPr>
          <p:cNvSpPr txBox="1"/>
          <p:nvPr/>
        </p:nvSpPr>
        <p:spPr>
          <a:xfrm>
            <a:off x="1832610" y="4988011"/>
            <a:ext cx="2128186" cy="76696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15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fr-FR" sz="15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s’enrichir de quelque façon que ce soit </a:t>
            </a:r>
            <a:r>
              <a:rPr lang="fr-FR" sz="15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(l. 2 et 3)</a:t>
            </a:r>
            <a:endParaRPr lang="fr-FR" sz="15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2" name="Zone de texte 19">
            <a:extLst>
              <a:ext uri="{FF2B5EF4-FFF2-40B4-BE49-F238E27FC236}">
                <a16:creationId xmlns:a16="http://schemas.microsoft.com/office/drawing/2014/main" id="{FB5DAACB-CF42-455D-9673-E08974A21FBB}"/>
              </a:ext>
            </a:extLst>
          </p:cNvPr>
          <p:cNvSpPr txBox="1"/>
          <p:nvPr/>
        </p:nvSpPr>
        <p:spPr>
          <a:xfrm>
            <a:off x="4602354" y="5005055"/>
            <a:ext cx="2584275" cy="732872"/>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16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Ils sont motivés par l’</a:t>
            </a:r>
            <a:r>
              <a:rPr lang="fr-FR"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or</a:t>
            </a:r>
            <a:r>
              <a:rPr lang="fr-FR" sz="16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et l’</a:t>
            </a:r>
            <a:r>
              <a:rPr lang="fr-FR"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enrichissement personnel</a:t>
            </a:r>
            <a:r>
              <a:rPr lang="fr-FR" sz="16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100" dirty="0">
                <a:solidFill>
                  <a:srgbClr val="4472C4"/>
                </a:solidFill>
                <a:effectLst/>
                <a:latin typeface="Calibri" panose="020F0502020204030204" pitchFamily="34" charset="0"/>
                <a:ea typeface="Calibri" panose="020F0502020204030204" pitchFamily="34" charset="0"/>
                <a:cs typeface="Times New Roman" panose="02020603050405020304" pitchFamily="18" charset="0"/>
              </a:rPr>
              <a:t> </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3" name="Zone de texte 29">
            <a:extLst>
              <a:ext uri="{FF2B5EF4-FFF2-40B4-BE49-F238E27FC236}">
                <a16:creationId xmlns:a16="http://schemas.microsoft.com/office/drawing/2014/main" id="{03E4DBF2-1A6E-47F0-AEF6-0B22DEEEDCFE}"/>
              </a:ext>
            </a:extLst>
          </p:cNvPr>
          <p:cNvSpPr txBox="1"/>
          <p:nvPr/>
        </p:nvSpPr>
        <p:spPr>
          <a:xfrm>
            <a:off x="1866167" y="5940028"/>
            <a:ext cx="2051489" cy="743816"/>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15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fr-FR" sz="1500" i="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ils s’adonnent à toute sorte de fraudes et d’homicides </a:t>
            </a:r>
            <a:r>
              <a:rPr lang="fr-FR" sz="15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(l. 3)</a:t>
            </a:r>
            <a:endParaRPr lang="fr-FR" sz="15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4" name="Zone de texte 34">
            <a:extLst>
              <a:ext uri="{FF2B5EF4-FFF2-40B4-BE49-F238E27FC236}">
                <a16:creationId xmlns:a16="http://schemas.microsoft.com/office/drawing/2014/main" id="{75C585D8-F4F0-4979-AF94-49DA6ED148D3}"/>
              </a:ext>
            </a:extLst>
          </p:cNvPr>
          <p:cNvSpPr txBox="1"/>
          <p:nvPr/>
        </p:nvSpPr>
        <p:spPr>
          <a:xfrm>
            <a:off x="4569533" y="5975268"/>
            <a:ext cx="2617095" cy="6096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16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Ils pratiquent le </a:t>
            </a:r>
            <a:r>
              <a:rPr lang="fr-FR"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meurtre</a:t>
            </a:r>
            <a:r>
              <a:rPr lang="fr-FR" sz="16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le </a:t>
            </a:r>
            <a:r>
              <a:rPr lang="fr-FR"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pillage</a:t>
            </a:r>
            <a:r>
              <a:rPr lang="fr-FR" sz="16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et le </a:t>
            </a:r>
            <a:r>
              <a:rPr lang="fr-FR" sz="16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vol</a:t>
            </a:r>
            <a:r>
              <a:rPr lang="fr-FR" sz="1600"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endParaRPr lang="fr-FR"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5" name="ZoneTexte 54">
            <a:extLst>
              <a:ext uri="{FF2B5EF4-FFF2-40B4-BE49-F238E27FC236}">
                <a16:creationId xmlns:a16="http://schemas.microsoft.com/office/drawing/2014/main" id="{C78DA8AE-4558-4E68-AB7E-B77291F26D3A}"/>
              </a:ext>
            </a:extLst>
          </p:cNvPr>
          <p:cNvSpPr txBox="1"/>
          <p:nvPr/>
        </p:nvSpPr>
        <p:spPr>
          <a:xfrm>
            <a:off x="1581150" y="-86"/>
            <a:ext cx="9144000" cy="400110"/>
          </a:xfrm>
          <a:prstGeom prst="rect">
            <a:avLst/>
          </a:prstGeom>
          <a:noFill/>
        </p:spPr>
        <p:txBody>
          <a:bodyPr wrap="square" rtlCol="0">
            <a:spAutoFit/>
          </a:bodyPr>
          <a:lstStyle/>
          <a:p>
            <a:pPr algn="ctr"/>
            <a:r>
              <a:rPr lang="fr-FR" sz="2000" b="1" u="sng" dirty="0">
                <a:solidFill>
                  <a:srgbClr val="00B050"/>
                </a:solidFill>
              </a:rPr>
              <a:t>CORRECTION – NIVEAU 1</a:t>
            </a:r>
          </a:p>
        </p:txBody>
      </p:sp>
      <p:sp>
        <p:nvSpPr>
          <p:cNvPr id="56" name="Zone de texte 1">
            <a:extLst>
              <a:ext uri="{FF2B5EF4-FFF2-40B4-BE49-F238E27FC236}">
                <a16:creationId xmlns:a16="http://schemas.microsoft.com/office/drawing/2014/main" id="{18BDA6E3-FB0E-4542-9613-45B77A1294DD}"/>
              </a:ext>
            </a:extLst>
          </p:cNvPr>
          <p:cNvSpPr txBox="1"/>
          <p:nvPr/>
        </p:nvSpPr>
        <p:spPr>
          <a:xfrm>
            <a:off x="8810625" y="6038850"/>
            <a:ext cx="1018540" cy="2286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900" dirty="0">
                <a:effectLst/>
                <a:latin typeface="Tw Cen MT" panose="020B0602020104020603" pitchFamily="34" charset="0"/>
                <a:ea typeface="Calibri" panose="020F0502020204030204" pitchFamily="34" charset="0"/>
                <a:cs typeface="Times New Roman" panose="02020603050405020304" pitchFamily="18" charset="0"/>
              </a:rPr>
              <a:t>© Hatier, 2019</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7" name="ZoneTexte 7">
            <a:extLst>
              <a:ext uri="{FF2B5EF4-FFF2-40B4-BE49-F238E27FC236}">
                <a16:creationId xmlns:a16="http://schemas.microsoft.com/office/drawing/2014/main" id="{2BC1A315-7CEB-48F7-8CC4-32A54C13ECC9}"/>
              </a:ext>
            </a:extLst>
          </p:cNvPr>
          <p:cNvSpPr txBox="1">
            <a:spLocks/>
          </p:cNvSpPr>
          <p:nvPr/>
        </p:nvSpPr>
        <p:spPr>
          <a:xfrm>
            <a:off x="1866167" y="925913"/>
            <a:ext cx="5384251" cy="400110"/>
          </a:xfrm>
          <a:prstGeom prst="rect">
            <a:avLst/>
          </a:prstGeom>
          <a:solidFill>
            <a:srgbClr val="C0504D">
              <a:lumMod val="40000"/>
              <a:lumOff val="60000"/>
            </a:srgbClr>
          </a:solidFill>
          <a:ln>
            <a:solidFill>
              <a:sysClr val="windowText" lastClr="000000"/>
            </a:solidFill>
          </a:ln>
        </p:spPr>
        <p:txBody>
          <a:bodyPr wrap="square" rtlCol="0">
            <a:noAutofit/>
          </a:bodyPr>
          <a:lstStyle/>
          <a:p>
            <a:pPr marL="90170" algn="just"/>
            <a:r>
              <a:rPr lang="fr-FR" sz="1000" b="1" u="sng" cap="small" dirty="0">
                <a:solidFill>
                  <a:srgbClr val="000000"/>
                </a:solidFill>
                <a:effectLst/>
                <a:latin typeface="Century Gothic" panose="020B0502020202020204" pitchFamily="34" charset="0"/>
                <a:ea typeface="Times New Roman" panose="02020603050405020304" pitchFamily="18" charset="0"/>
              </a:rPr>
              <a:t>Doc. 1</a:t>
            </a:r>
            <a:r>
              <a:rPr lang="fr-FR" sz="1000" b="1" cap="small" dirty="0">
                <a:solidFill>
                  <a:srgbClr val="000000"/>
                </a:solidFill>
                <a:effectLst/>
                <a:latin typeface="Century Gothic" panose="020B0502020202020204" pitchFamily="34" charset="0"/>
                <a:ea typeface="Times New Roman" panose="02020603050405020304" pitchFamily="18" charset="0"/>
              </a:rPr>
              <a:t> : </a:t>
            </a:r>
            <a:r>
              <a:rPr lang="fr-FR" sz="1000" b="1" u="sng" cap="small" dirty="0">
                <a:solidFill>
                  <a:srgbClr val="000000"/>
                </a:solidFill>
                <a:effectLst/>
                <a:latin typeface="Century Gothic" panose="020B0502020202020204" pitchFamily="34" charset="0"/>
                <a:ea typeface="Times New Roman" panose="02020603050405020304" pitchFamily="18" charset="0"/>
              </a:rPr>
              <a:t>Pour chaque explication donnée, trouvez des citations pertinentes dans le texte et retranscrivez-les dans les cases ci-dessous</a:t>
            </a:r>
            <a:r>
              <a:rPr lang="fr-FR" sz="1000" b="1" cap="small" dirty="0">
                <a:solidFill>
                  <a:srgbClr val="000000"/>
                </a:solidFill>
                <a:effectLst/>
                <a:latin typeface="Century Gothic" panose="020B0502020202020204" pitchFamily="34" charset="0"/>
                <a:ea typeface="Times New Roman" panose="02020603050405020304" pitchFamily="18" charset="0"/>
              </a:rPr>
              <a:t> (prélever des informations)</a:t>
            </a:r>
            <a:endParaRPr lang="fr-FR"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00574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strips(downRight)">
                                      <p:cBhvr>
                                        <p:cTn id="7" dur="500"/>
                                        <p:tgtEl>
                                          <p:spTgt spid="5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31"/>
                                        </p:tgtEl>
                                        <p:attrNameLst>
                                          <p:attrName>style.visibility</p:attrName>
                                        </p:attrNameLst>
                                      </p:cBhvr>
                                      <p:to>
                                        <p:strVal val="visible"/>
                                      </p:to>
                                    </p:set>
                                    <p:anim calcmode="lin" valueType="num">
                                      <p:cBhvr additive="base">
                                        <p:cTn id="12" dur="500" fill="hold"/>
                                        <p:tgtEl>
                                          <p:spTgt spid="31"/>
                                        </p:tgtEl>
                                        <p:attrNameLst>
                                          <p:attrName>ppt_x</p:attrName>
                                        </p:attrNameLst>
                                      </p:cBhvr>
                                      <p:tavLst>
                                        <p:tav tm="0">
                                          <p:val>
                                            <p:strVal val="0-#ppt_w/2"/>
                                          </p:val>
                                        </p:tav>
                                        <p:tav tm="100000">
                                          <p:val>
                                            <p:strVal val="#ppt_x"/>
                                          </p:val>
                                        </p:tav>
                                      </p:tavLst>
                                    </p:anim>
                                    <p:anim calcmode="lin" valueType="num">
                                      <p:cBhvr additive="base">
                                        <p:cTn id="13" dur="500" fill="hold"/>
                                        <p:tgtEl>
                                          <p:spTgt spid="31"/>
                                        </p:tgtEl>
                                        <p:attrNameLst>
                                          <p:attrName>ppt_y</p:attrName>
                                        </p:attrNameLst>
                                      </p:cBhvr>
                                      <p:tavLst>
                                        <p:tav tm="0">
                                          <p:val>
                                            <p:strVal val="#ppt_y"/>
                                          </p:val>
                                        </p:tav>
                                        <p:tav tm="100000">
                                          <p:val>
                                            <p:strVal val="#ppt_y"/>
                                          </p:val>
                                        </p:tav>
                                      </p:tavLst>
                                    </p:anim>
                                  </p:childTnLst>
                                </p:cTn>
                              </p:par>
                            </p:childTnLst>
                          </p:cTn>
                        </p:par>
                        <p:par>
                          <p:cTn id="14" fill="hold">
                            <p:stCondLst>
                              <p:cond delay="500"/>
                            </p:stCondLst>
                            <p:childTnLst>
                              <p:par>
                                <p:cTn id="15" presetID="18" presetClass="entr" presetSubtype="6" fill="hold" grpId="0" nodeType="afterEffect">
                                  <p:stCondLst>
                                    <p:cond delay="0"/>
                                  </p:stCondLst>
                                  <p:childTnLst>
                                    <p:set>
                                      <p:cBhvr>
                                        <p:cTn id="16" dur="1" fill="hold">
                                          <p:stCondLst>
                                            <p:cond delay="0"/>
                                          </p:stCondLst>
                                        </p:cTn>
                                        <p:tgtEl>
                                          <p:spTgt spid="50"/>
                                        </p:tgtEl>
                                        <p:attrNameLst>
                                          <p:attrName>style.visibility</p:attrName>
                                        </p:attrNameLst>
                                      </p:cBhvr>
                                      <p:to>
                                        <p:strVal val="visible"/>
                                      </p:to>
                                    </p:set>
                                    <p:animEffect transition="in" filter="strips(downRight)">
                                      <p:cBhvr>
                                        <p:cTn id="17" dur="500"/>
                                        <p:tgtEl>
                                          <p:spTgt spid="50"/>
                                        </p:tgtEl>
                                      </p:cBhvr>
                                    </p:animEffect>
                                  </p:childTnLst>
                                </p:cTn>
                              </p:par>
                              <p:par>
                                <p:cTn id="18" presetID="18" presetClass="entr" presetSubtype="6" fill="hold" grpId="0" nodeType="withEffect">
                                  <p:stCondLst>
                                    <p:cond delay="0"/>
                                  </p:stCondLst>
                                  <p:childTnLst>
                                    <p:set>
                                      <p:cBhvr>
                                        <p:cTn id="19" dur="1" fill="hold">
                                          <p:stCondLst>
                                            <p:cond delay="0"/>
                                          </p:stCondLst>
                                        </p:cTn>
                                        <p:tgtEl>
                                          <p:spTgt spid="52"/>
                                        </p:tgtEl>
                                        <p:attrNameLst>
                                          <p:attrName>style.visibility</p:attrName>
                                        </p:attrNameLst>
                                      </p:cBhvr>
                                      <p:to>
                                        <p:strVal val="visible"/>
                                      </p:to>
                                    </p:set>
                                    <p:animEffect transition="in" filter="strips(downRight)">
                                      <p:cBhvr>
                                        <p:cTn id="20" dur="500"/>
                                        <p:tgtEl>
                                          <p:spTgt spid="52"/>
                                        </p:tgtEl>
                                      </p:cBhvr>
                                    </p:animEffect>
                                  </p:childTnLst>
                                </p:cTn>
                              </p:par>
                              <p:par>
                                <p:cTn id="21" presetID="18" presetClass="entr" presetSubtype="6" fill="hold" grpId="0" nodeType="withEffect">
                                  <p:stCondLst>
                                    <p:cond delay="0"/>
                                  </p:stCondLst>
                                  <p:childTnLst>
                                    <p:set>
                                      <p:cBhvr>
                                        <p:cTn id="22" dur="1" fill="hold">
                                          <p:stCondLst>
                                            <p:cond delay="0"/>
                                          </p:stCondLst>
                                        </p:cTn>
                                        <p:tgtEl>
                                          <p:spTgt spid="54"/>
                                        </p:tgtEl>
                                        <p:attrNameLst>
                                          <p:attrName>style.visibility</p:attrName>
                                        </p:attrNameLst>
                                      </p:cBhvr>
                                      <p:to>
                                        <p:strVal val="visible"/>
                                      </p:to>
                                    </p:set>
                                    <p:animEffect transition="in" filter="strips(downRight)">
                                      <p:cBhvr>
                                        <p:cTn id="23" dur="500"/>
                                        <p:tgtEl>
                                          <p:spTgt spid="54"/>
                                        </p:tgtEl>
                                      </p:cBhvr>
                                    </p:animEffect>
                                  </p:childTnLst>
                                </p:cTn>
                              </p:par>
                            </p:childTnLst>
                          </p:cTn>
                        </p:par>
                      </p:childTnLst>
                    </p:cTn>
                  </p:par>
                  <p:par>
                    <p:cTn id="24" fill="hold">
                      <p:stCondLst>
                        <p:cond delay="indefinite"/>
                      </p:stCondLst>
                      <p:childTnLst>
                        <p:par>
                          <p:cTn id="25" fill="hold">
                            <p:stCondLst>
                              <p:cond delay="0"/>
                            </p:stCondLst>
                            <p:childTnLst>
                              <p:par>
                                <p:cTn id="26" presetID="18" presetClass="entr" presetSubtype="6" fill="hold" grpId="0" nodeType="clickEffect">
                                  <p:stCondLst>
                                    <p:cond delay="0"/>
                                  </p:stCondLst>
                                  <p:childTnLst>
                                    <p:set>
                                      <p:cBhvr>
                                        <p:cTn id="27" dur="1" fill="hold">
                                          <p:stCondLst>
                                            <p:cond delay="0"/>
                                          </p:stCondLst>
                                        </p:cTn>
                                        <p:tgtEl>
                                          <p:spTgt spid="49"/>
                                        </p:tgtEl>
                                        <p:attrNameLst>
                                          <p:attrName>style.visibility</p:attrName>
                                        </p:attrNameLst>
                                      </p:cBhvr>
                                      <p:to>
                                        <p:strVal val="visible"/>
                                      </p:to>
                                    </p:set>
                                    <p:animEffect transition="in" filter="strips(downRight)">
                                      <p:cBhvr>
                                        <p:cTn id="28" dur="500"/>
                                        <p:tgtEl>
                                          <p:spTgt spid="49"/>
                                        </p:tgtEl>
                                      </p:cBhvr>
                                    </p:animEffect>
                                  </p:childTnLst>
                                </p:cTn>
                              </p:par>
                            </p:childTnLst>
                          </p:cTn>
                        </p:par>
                      </p:childTnLst>
                    </p:cTn>
                  </p:par>
                  <p:par>
                    <p:cTn id="29" fill="hold">
                      <p:stCondLst>
                        <p:cond delay="indefinite"/>
                      </p:stCondLst>
                      <p:childTnLst>
                        <p:par>
                          <p:cTn id="30" fill="hold">
                            <p:stCondLst>
                              <p:cond delay="0"/>
                            </p:stCondLst>
                            <p:childTnLst>
                              <p:par>
                                <p:cTn id="31" presetID="18" presetClass="entr" presetSubtype="6" fill="hold" grpId="0" nodeType="clickEffect">
                                  <p:stCondLst>
                                    <p:cond delay="0"/>
                                  </p:stCondLst>
                                  <p:childTnLst>
                                    <p:set>
                                      <p:cBhvr>
                                        <p:cTn id="32" dur="1" fill="hold">
                                          <p:stCondLst>
                                            <p:cond delay="0"/>
                                          </p:stCondLst>
                                        </p:cTn>
                                        <p:tgtEl>
                                          <p:spTgt spid="51"/>
                                        </p:tgtEl>
                                        <p:attrNameLst>
                                          <p:attrName>style.visibility</p:attrName>
                                        </p:attrNameLst>
                                      </p:cBhvr>
                                      <p:to>
                                        <p:strVal val="visible"/>
                                      </p:to>
                                    </p:set>
                                    <p:animEffect transition="in" filter="strips(downRight)">
                                      <p:cBhvr>
                                        <p:cTn id="33" dur="500"/>
                                        <p:tgtEl>
                                          <p:spTgt spid="51"/>
                                        </p:tgtEl>
                                      </p:cBhvr>
                                    </p:animEffect>
                                  </p:childTnLst>
                                </p:cTn>
                              </p:par>
                            </p:childTnLst>
                          </p:cTn>
                        </p:par>
                      </p:childTnLst>
                    </p:cTn>
                  </p:par>
                  <p:par>
                    <p:cTn id="34" fill="hold">
                      <p:stCondLst>
                        <p:cond delay="indefinite"/>
                      </p:stCondLst>
                      <p:childTnLst>
                        <p:par>
                          <p:cTn id="35" fill="hold">
                            <p:stCondLst>
                              <p:cond delay="0"/>
                            </p:stCondLst>
                            <p:childTnLst>
                              <p:par>
                                <p:cTn id="36" presetID="18" presetClass="entr" presetSubtype="6" fill="hold" grpId="0" nodeType="clickEffect">
                                  <p:stCondLst>
                                    <p:cond delay="0"/>
                                  </p:stCondLst>
                                  <p:childTnLst>
                                    <p:set>
                                      <p:cBhvr>
                                        <p:cTn id="37" dur="1" fill="hold">
                                          <p:stCondLst>
                                            <p:cond delay="0"/>
                                          </p:stCondLst>
                                        </p:cTn>
                                        <p:tgtEl>
                                          <p:spTgt spid="53"/>
                                        </p:tgtEl>
                                        <p:attrNameLst>
                                          <p:attrName>style.visibility</p:attrName>
                                        </p:attrNameLst>
                                      </p:cBhvr>
                                      <p:to>
                                        <p:strVal val="visible"/>
                                      </p:to>
                                    </p:set>
                                    <p:animEffect transition="in" filter="strips(downRight)">
                                      <p:cBhvr>
                                        <p:cTn id="38"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50" grpId="0"/>
      <p:bldP spid="51" grpId="0"/>
      <p:bldP spid="52" grpId="0"/>
      <p:bldP spid="53" grpId="0"/>
      <p:bldP spid="54" grpId="0"/>
      <p:bldP spid="55"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age 4" descr="Une image contenant texte, meubles, tissu, commode&#10;&#10;Description générée automatiquement">
            <a:extLst>
              <a:ext uri="{FF2B5EF4-FFF2-40B4-BE49-F238E27FC236}">
                <a16:creationId xmlns:a16="http://schemas.microsoft.com/office/drawing/2014/main" id="{08ECE573-F51C-4265-9753-7C0C34DC903E}"/>
              </a:ext>
            </a:extLst>
          </p:cNvPr>
          <p:cNvPicPr>
            <a:picLocks noChangeAspect="1"/>
          </p:cNvPicPr>
          <p:nvPr/>
        </p:nvPicPr>
        <p:blipFill rotWithShape="1">
          <a:blip r:embed="rId3">
            <a:extLst>
              <a:ext uri="{28A0092B-C50C-407E-A947-70E740481C1C}">
                <a14:useLocalDpi xmlns:a14="http://schemas.microsoft.com/office/drawing/2010/main" val="0"/>
              </a:ext>
            </a:extLst>
          </a:blip>
          <a:srcRect l="16469" r="9741" b="1"/>
          <a:stretch/>
        </p:blipFill>
        <p:spPr>
          <a:xfrm>
            <a:off x="-2260" y="0"/>
            <a:ext cx="12194261" cy="6858002"/>
          </a:xfrm>
          <a:prstGeom prst="rect">
            <a:avLst/>
          </a:prstGeom>
        </p:spPr>
      </p:pic>
      <p:sp>
        <p:nvSpPr>
          <p:cNvPr id="6" name="Rectangle 5">
            <a:extLst>
              <a:ext uri="{FF2B5EF4-FFF2-40B4-BE49-F238E27FC236}">
                <a16:creationId xmlns:a16="http://schemas.microsoft.com/office/drawing/2014/main" id="{44350913-D884-4CF1-A6D3-7B7E53D25440}"/>
              </a:ext>
            </a:extLst>
          </p:cNvPr>
          <p:cNvSpPr/>
          <p:nvPr/>
        </p:nvSpPr>
        <p:spPr>
          <a:xfrm>
            <a:off x="0" y="-74330"/>
            <a:ext cx="12192000" cy="6942840"/>
          </a:xfrm>
          <a:prstGeom prst="rect">
            <a:avLst/>
          </a:prstGeom>
          <a:solidFill>
            <a:schemeClr val="bg1">
              <a:alpha val="8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a:solidFill>
                  <a:schemeClr val="tx2"/>
                </a:solidFill>
                <a:latin typeface="Tw Cen MT" pitchFamily="34" charset="0"/>
              </a:rPr>
              <a:t> </a:t>
            </a:r>
          </a:p>
          <a:p>
            <a:pPr algn="just">
              <a:buFont typeface="Wingdings" pitchFamily="2" charset="2"/>
              <a:buChar char="q"/>
            </a:pPr>
            <a:endParaRPr lang="fr-FR" b="1" dirty="0">
              <a:solidFill>
                <a:schemeClr val="tx2"/>
              </a:solidFill>
              <a:latin typeface="Tw Cen MT" pitchFamily="34" charset="0"/>
            </a:endParaRPr>
          </a:p>
          <a:p>
            <a:pPr algn="ctr"/>
            <a:endParaRPr lang="fr-FR" dirty="0">
              <a:solidFill>
                <a:schemeClr val="tx2"/>
              </a:solidFill>
            </a:endParaRPr>
          </a:p>
        </p:txBody>
      </p:sp>
      <p:graphicFrame>
        <p:nvGraphicFramePr>
          <p:cNvPr id="4" name="Tableau 3">
            <a:extLst>
              <a:ext uri="{FF2B5EF4-FFF2-40B4-BE49-F238E27FC236}">
                <a16:creationId xmlns:a16="http://schemas.microsoft.com/office/drawing/2014/main" id="{754E7DF9-6682-4972-8B74-F96413126552}"/>
              </a:ext>
            </a:extLst>
          </p:cNvPr>
          <p:cNvGraphicFramePr>
            <a:graphicFrameLocks noGrp="1"/>
          </p:cNvGraphicFramePr>
          <p:nvPr>
            <p:extLst>
              <p:ext uri="{D42A27DB-BD31-4B8C-83A1-F6EECF244321}">
                <p14:modId xmlns:p14="http://schemas.microsoft.com/office/powerpoint/2010/main" val="2876217655"/>
              </p:ext>
            </p:extLst>
          </p:nvPr>
        </p:nvGraphicFramePr>
        <p:xfrm>
          <a:off x="1600200" y="2532000"/>
          <a:ext cx="8382000" cy="4126640"/>
        </p:xfrm>
        <a:graphic>
          <a:graphicData uri="http://schemas.openxmlformats.org/drawingml/2006/table">
            <a:tbl>
              <a:tblPr>
                <a:tableStyleId>{073A0DAA-6AF3-43AB-8588-CEC1D06C72B9}</a:tableStyleId>
              </a:tblPr>
              <a:tblGrid>
                <a:gridCol w="2687698">
                  <a:extLst>
                    <a:ext uri="{9D8B030D-6E8A-4147-A177-3AD203B41FA5}">
                      <a16:colId xmlns:a16="http://schemas.microsoft.com/office/drawing/2014/main" val="3661976251"/>
                    </a:ext>
                  </a:extLst>
                </a:gridCol>
                <a:gridCol w="2847151">
                  <a:extLst>
                    <a:ext uri="{9D8B030D-6E8A-4147-A177-3AD203B41FA5}">
                      <a16:colId xmlns:a16="http://schemas.microsoft.com/office/drawing/2014/main" val="3520704132"/>
                    </a:ext>
                  </a:extLst>
                </a:gridCol>
                <a:gridCol w="2847151">
                  <a:extLst>
                    <a:ext uri="{9D8B030D-6E8A-4147-A177-3AD203B41FA5}">
                      <a16:colId xmlns:a16="http://schemas.microsoft.com/office/drawing/2014/main" val="63470431"/>
                    </a:ext>
                  </a:extLst>
                </a:gridCol>
              </a:tblGrid>
              <a:tr h="685800">
                <a:tc>
                  <a:txBody>
                    <a:bodyPr/>
                    <a:lstStyle/>
                    <a:p>
                      <a:pPr marL="0" indent="0" algn="ctr">
                        <a:lnSpc>
                          <a:spcPct val="107000"/>
                        </a:lnSpc>
                        <a:spcAft>
                          <a:spcPts val="800"/>
                        </a:spcAft>
                      </a:pPr>
                      <a:r>
                        <a:rPr lang="fr-FR" sz="1800" b="1" dirty="0">
                          <a:effectLst/>
                        </a:rPr>
                        <a:t>Principaux conquérants</a:t>
                      </a:r>
                      <a:endParaRPr lang="fr-FR"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29890" marR="2989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2700" algn="ctr">
                        <a:lnSpc>
                          <a:spcPct val="100000"/>
                        </a:lnSpc>
                        <a:spcBef>
                          <a:spcPts val="95"/>
                        </a:spcBef>
                      </a:pPr>
                      <a:r>
                        <a:rPr lang="fr-FR" sz="800" dirty="0">
                          <a:effectLst/>
                        </a:rPr>
                        <a:t> </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9890" marR="2989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eaLnBrk="1" fontAlgn="auto" latinLnBrk="0" hangingPunct="1">
                        <a:lnSpc>
                          <a:spcPct val="107000"/>
                        </a:lnSpc>
                        <a:spcBef>
                          <a:spcPts val="0"/>
                        </a:spcBef>
                        <a:spcAft>
                          <a:spcPts val="800"/>
                        </a:spcAft>
                        <a:buClrTx/>
                        <a:buSzTx/>
                        <a:buFontTx/>
                        <a:buNone/>
                        <a:tabLst/>
                        <a:defRPr/>
                      </a:pPr>
                      <a:r>
                        <a:rPr lang="fr-FR" sz="1600" dirty="0">
                          <a:effectLst/>
                        </a:rPr>
                        <a:t> </a:t>
                      </a: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9890" marR="2989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72548605"/>
                  </a:ext>
                </a:extLst>
              </a:tr>
              <a:tr h="533400">
                <a:tc>
                  <a:txBody>
                    <a:bodyPr/>
                    <a:lstStyle/>
                    <a:p>
                      <a:pPr algn="ctr">
                        <a:lnSpc>
                          <a:spcPct val="107000"/>
                        </a:lnSpc>
                        <a:spcAft>
                          <a:spcPts val="800"/>
                        </a:spcAft>
                      </a:pPr>
                      <a:r>
                        <a:rPr lang="fr-FR" sz="1800" b="1" dirty="0">
                          <a:effectLst/>
                        </a:rPr>
                        <a:t>Dates de la conquête</a:t>
                      </a:r>
                      <a:endParaRPr lang="fr-FR"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29890" marR="2989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404495" algn="l">
                        <a:lnSpc>
                          <a:spcPct val="107000"/>
                        </a:lnSpc>
                        <a:spcAft>
                          <a:spcPts val="800"/>
                        </a:spcAft>
                      </a:pP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9890" marR="2989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eaLnBrk="1" fontAlgn="auto" latinLnBrk="0" hangingPunct="1">
                        <a:lnSpc>
                          <a:spcPct val="107000"/>
                        </a:lnSpc>
                        <a:spcBef>
                          <a:spcPts val="0"/>
                        </a:spcBef>
                        <a:spcAft>
                          <a:spcPts val="800"/>
                        </a:spcAft>
                        <a:buClrTx/>
                        <a:buSzTx/>
                        <a:buFontTx/>
                        <a:buNone/>
                        <a:tabLst/>
                        <a:defRPr/>
                      </a:pPr>
                      <a:r>
                        <a:rPr lang="fr-FR" sz="1800" dirty="0">
                          <a:effectLst/>
                        </a:rPr>
                        <a:t> </a:t>
                      </a:r>
                      <a:endParaRPr lang="fr-FR" sz="1800" b="0" dirty="0">
                        <a:solidFill>
                          <a:srgbClr val="FB5FC7"/>
                        </a:solidFill>
                      </a:endParaRPr>
                    </a:p>
                    <a:p>
                      <a:pPr marL="0" indent="0" algn="ctr">
                        <a:lnSpc>
                          <a:spcPct val="107000"/>
                        </a:lnSpc>
                        <a:spcAft>
                          <a:spcPts val="800"/>
                        </a:spcAft>
                      </a:pPr>
                      <a:endParaRPr lang="fr-FR"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9890" marR="2989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39661166"/>
                  </a:ext>
                </a:extLst>
              </a:tr>
              <a:tr h="768062">
                <a:tc rowSpan="2">
                  <a:txBody>
                    <a:bodyPr/>
                    <a:lstStyle/>
                    <a:p>
                      <a:pPr marL="46355" algn="ctr">
                        <a:lnSpc>
                          <a:spcPct val="107000"/>
                        </a:lnSpc>
                        <a:spcAft>
                          <a:spcPts val="800"/>
                        </a:spcAft>
                      </a:pPr>
                      <a:r>
                        <a:rPr lang="fr-FR" sz="1800" b="1" dirty="0">
                          <a:effectLst/>
                        </a:rPr>
                        <a:t>Territoires conquis</a:t>
                      </a:r>
                      <a:endParaRPr lang="fr-FR"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29890" marR="2989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indent="0" algn="ctr">
                        <a:lnSpc>
                          <a:spcPct val="107000"/>
                        </a:lnSpc>
                        <a:spcAft>
                          <a:spcPts val="800"/>
                        </a:spcAft>
                        <a:tabLst>
                          <a:tab pos="0" algn="l"/>
                        </a:tabLst>
                      </a:pPr>
                      <a:endParaRPr lang="fr-FR" sz="100" b="1" u="sng" dirty="0">
                        <a:solidFill>
                          <a:srgbClr val="7030A0"/>
                        </a:solidFill>
                      </a:endParaRPr>
                    </a:p>
                    <a:p>
                      <a:pPr marL="0" indent="0" algn="ctr">
                        <a:lnSpc>
                          <a:spcPct val="107000"/>
                        </a:lnSpc>
                        <a:spcAft>
                          <a:spcPts val="800"/>
                        </a:spcAft>
                        <a:tabLst>
                          <a:tab pos="0" algn="l"/>
                        </a:tabLst>
                      </a:pPr>
                      <a:endParaRPr lang="fr-FR" sz="100" dirty="0">
                        <a:effectLst/>
                        <a:latin typeface="+mn-lt"/>
                        <a:ea typeface="Calibri" panose="020F0502020204030204" pitchFamily="34" charset="0"/>
                        <a:cs typeface="Times New Roman" panose="02020603050405020304" pitchFamily="18" charset="0"/>
                      </a:endParaRPr>
                    </a:p>
                    <a:p>
                      <a:pPr marL="0" indent="0" algn="ctr">
                        <a:lnSpc>
                          <a:spcPct val="107000"/>
                        </a:lnSpc>
                        <a:spcAft>
                          <a:spcPts val="800"/>
                        </a:spcAft>
                        <a:tabLst>
                          <a:tab pos="0" algn="l"/>
                        </a:tabLst>
                      </a:pPr>
                      <a:endParaRPr lang="fr-FR" sz="100" dirty="0">
                        <a:effectLst/>
                        <a:latin typeface="+mn-lt"/>
                        <a:ea typeface="Calibri" panose="020F0502020204030204" pitchFamily="34" charset="0"/>
                        <a:cs typeface="Times New Roman" panose="02020603050405020304" pitchFamily="18" charset="0"/>
                      </a:endParaRPr>
                    </a:p>
                    <a:p>
                      <a:pPr marL="0" indent="0" algn="ctr">
                        <a:lnSpc>
                          <a:spcPct val="107000"/>
                        </a:lnSpc>
                        <a:spcAft>
                          <a:spcPts val="800"/>
                        </a:spcAft>
                        <a:tabLst>
                          <a:tab pos="0" algn="l"/>
                        </a:tabLst>
                      </a:pPr>
                      <a:endParaRPr lang="fr-FR" sz="100" dirty="0">
                        <a:effectLst/>
                        <a:latin typeface="+mn-lt"/>
                        <a:ea typeface="Calibri" panose="020F0502020204030204" pitchFamily="34" charset="0"/>
                        <a:cs typeface="Times New Roman" panose="02020603050405020304" pitchFamily="18" charset="0"/>
                      </a:endParaRPr>
                    </a:p>
                    <a:p>
                      <a:pPr marL="0" indent="0" algn="ctr">
                        <a:lnSpc>
                          <a:spcPct val="107000"/>
                        </a:lnSpc>
                        <a:spcAft>
                          <a:spcPts val="800"/>
                        </a:spcAft>
                        <a:tabLst>
                          <a:tab pos="0" algn="l"/>
                        </a:tabLst>
                      </a:pPr>
                      <a:endParaRPr lang="fr-FR" sz="100" dirty="0">
                        <a:effectLst/>
                        <a:latin typeface="+mn-lt"/>
                        <a:ea typeface="Calibri" panose="020F0502020204030204" pitchFamily="34" charset="0"/>
                        <a:cs typeface="Times New Roman" panose="02020603050405020304" pitchFamily="18" charset="0"/>
                      </a:endParaRPr>
                    </a:p>
                    <a:p>
                      <a:pPr marL="0" indent="0" algn="ctr">
                        <a:lnSpc>
                          <a:spcPct val="107000"/>
                        </a:lnSpc>
                        <a:spcAft>
                          <a:spcPts val="800"/>
                        </a:spcAft>
                        <a:tabLst>
                          <a:tab pos="0" algn="l"/>
                        </a:tabLst>
                      </a:pPr>
                      <a:endParaRPr lang="fr-FR" sz="100" dirty="0">
                        <a:effectLst/>
                        <a:latin typeface="+mn-lt"/>
                        <a:ea typeface="Calibri" panose="020F0502020204030204" pitchFamily="34" charset="0"/>
                        <a:cs typeface="Times New Roman" panose="02020603050405020304" pitchFamily="18" charset="0"/>
                      </a:endParaRPr>
                    </a:p>
                    <a:p>
                      <a:pPr marL="0" indent="0" algn="ctr">
                        <a:lnSpc>
                          <a:spcPct val="107000"/>
                        </a:lnSpc>
                        <a:spcAft>
                          <a:spcPts val="800"/>
                        </a:spcAft>
                        <a:tabLst>
                          <a:tab pos="0" algn="l"/>
                        </a:tabLst>
                      </a:pPr>
                      <a:endParaRPr lang="fr-FR" sz="100" dirty="0">
                        <a:effectLst/>
                        <a:latin typeface="+mn-lt"/>
                        <a:ea typeface="Calibri" panose="020F0502020204030204" pitchFamily="34" charset="0"/>
                        <a:cs typeface="Times New Roman" panose="02020603050405020304" pitchFamily="18" charset="0"/>
                      </a:endParaRPr>
                    </a:p>
                    <a:p>
                      <a:pPr marL="0" indent="0" algn="ctr">
                        <a:lnSpc>
                          <a:spcPct val="107000"/>
                        </a:lnSpc>
                        <a:spcAft>
                          <a:spcPts val="800"/>
                        </a:spcAft>
                        <a:tabLst>
                          <a:tab pos="0" algn="l"/>
                        </a:tabLst>
                      </a:pPr>
                      <a:endParaRPr lang="fr-FR" sz="100" dirty="0">
                        <a:effectLst/>
                        <a:latin typeface="+mn-lt"/>
                        <a:ea typeface="Calibri" panose="020F0502020204030204" pitchFamily="34" charset="0"/>
                        <a:cs typeface="Times New Roman" panose="02020603050405020304" pitchFamily="18" charset="0"/>
                      </a:endParaRPr>
                    </a:p>
                    <a:p>
                      <a:pPr marL="0" indent="0" algn="ctr">
                        <a:lnSpc>
                          <a:spcPct val="107000"/>
                        </a:lnSpc>
                        <a:spcAft>
                          <a:spcPts val="800"/>
                        </a:spcAft>
                        <a:tabLst>
                          <a:tab pos="0" algn="l"/>
                        </a:tabLst>
                      </a:pPr>
                      <a:endParaRPr lang="fr-FR" sz="100" dirty="0">
                        <a:effectLst/>
                        <a:latin typeface="+mn-lt"/>
                        <a:ea typeface="Calibri" panose="020F0502020204030204" pitchFamily="34" charset="0"/>
                        <a:cs typeface="Times New Roman" panose="02020603050405020304" pitchFamily="18" charset="0"/>
                      </a:endParaRPr>
                    </a:p>
                  </a:txBody>
                  <a:tcPr marL="29890" marR="2989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lvl="0" indent="0" algn="ctr" defTabSz="914400" eaLnBrk="1" fontAlgn="auto" latinLnBrk="0" hangingPunct="1">
                        <a:lnSpc>
                          <a:spcPct val="107000"/>
                        </a:lnSpc>
                        <a:spcBef>
                          <a:spcPts val="0"/>
                        </a:spcBef>
                        <a:spcAft>
                          <a:spcPts val="800"/>
                        </a:spcAft>
                        <a:buClrTx/>
                        <a:buSzTx/>
                        <a:buFontTx/>
                        <a:buNone/>
                        <a:tabLst/>
                        <a:defRPr/>
                      </a:pPr>
                      <a:endParaRPr lang="fr-FR" sz="1800" dirty="0">
                        <a:latin typeface="+mn-lt"/>
                        <a:cs typeface="Arial"/>
                      </a:endParaRPr>
                    </a:p>
                  </a:txBody>
                  <a:tcPr marL="29890" marR="2989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99110886"/>
                  </a:ext>
                </a:extLst>
              </a:tr>
              <a:tr h="664429">
                <a:tc vMerge="1">
                  <a:txBody>
                    <a:bodyPr/>
                    <a:lstStyle/>
                    <a:p>
                      <a:endParaRPr lang="fr-FR"/>
                    </a:p>
                  </a:txBody>
                  <a:tcPr/>
                </a:tc>
                <a:tc>
                  <a:txBody>
                    <a:bodyPr/>
                    <a:lstStyle/>
                    <a:p>
                      <a:pPr marL="0" indent="0" algn="ctr">
                        <a:lnSpc>
                          <a:spcPct val="107000"/>
                        </a:lnSpc>
                        <a:spcAft>
                          <a:spcPts val="800"/>
                        </a:spcAft>
                        <a:tabLst>
                          <a:tab pos="0" algn="l"/>
                        </a:tabLst>
                      </a:pPr>
                      <a:endParaRPr lang="fr-FR" sz="1800" dirty="0">
                        <a:effectLst/>
                        <a:latin typeface="+mn-lt"/>
                        <a:ea typeface="Calibri" panose="020F0502020204030204" pitchFamily="34" charset="0"/>
                        <a:cs typeface="Times New Roman" panose="02020603050405020304" pitchFamily="18" charset="0"/>
                      </a:endParaRPr>
                    </a:p>
                  </a:txBody>
                  <a:tcPr marL="29890" marR="2989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eaLnBrk="1" fontAlgn="auto" latinLnBrk="0" hangingPunct="1">
                        <a:lnSpc>
                          <a:spcPct val="107000"/>
                        </a:lnSpc>
                        <a:spcBef>
                          <a:spcPts val="0"/>
                        </a:spcBef>
                        <a:spcAft>
                          <a:spcPts val="800"/>
                        </a:spcAft>
                        <a:buClrTx/>
                        <a:buSzTx/>
                        <a:buFontTx/>
                        <a:buNone/>
                        <a:tabLst/>
                        <a:defRPr/>
                      </a:pPr>
                      <a:endParaRPr lang="fr-FR" sz="1800" dirty="0">
                        <a:latin typeface="+mn-lt"/>
                        <a:cs typeface="Arial"/>
                      </a:endParaRPr>
                    </a:p>
                  </a:txBody>
                  <a:tcPr marL="29890" marR="2989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45516988"/>
                  </a:ext>
                </a:extLst>
              </a:tr>
              <a:tr h="914400">
                <a:tc>
                  <a:txBody>
                    <a:bodyPr/>
                    <a:lstStyle/>
                    <a:p>
                      <a:pPr marL="46355" algn="ctr">
                        <a:lnSpc>
                          <a:spcPct val="107000"/>
                        </a:lnSpc>
                        <a:spcAft>
                          <a:spcPts val="800"/>
                        </a:spcAft>
                      </a:pPr>
                      <a:r>
                        <a:rPr lang="fr-FR" sz="1800" b="1" dirty="0">
                          <a:effectLst/>
                        </a:rPr>
                        <a:t>Les raisons de leurs victoires</a:t>
                      </a:r>
                      <a:endParaRPr lang="fr-FR"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29890" marR="2989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indent="0" algn="ctr">
                        <a:buFontTx/>
                        <a:buNone/>
                      </a:pPr>
                      <a:endParaRPr lang="fr-FR" sz="500" b="0" dirty="0">
                        <a:solidFill>
                          <a:srgbClr val="0070C0"/>
                        </a:solidFill>
                      </a:endParaRPr>
                    </a:p>
                    <a:p>
                      <a:pPr marL="404495" algn="l">
                        <a:lnSpc>
                          <a:spcPct val="107000"/>
                        </a:lnSpc>
                        <a:spcAft>
                          <a:spcPts val="800"/>
                        </a:spcAft>
                      </a:pP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404495" algn="l">
                        <a:lnSpc>
                          <a:spcPct val="107000"/>
                        </a:lnSpc>
                        <a:spcAft>
                          <a:spcPts val="800"/>
                        </a:spcAft>
                      </a:pP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404495" algn="l">
                        <a:lnSpc>
                          <a:spcPct val="107000"/>
                        </a:lnSpc>
                        <a:spcAft>
                          <a:spcPts val="800"/>
                        </a:spcAft>
                      </a:pP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404495" algn="l">
                        <a:lnSpc>
                          <a:spcPct val="107000"/>
                        </a:lnSpc>
                        <a:spcAft>
                          <a:spcPts val="800"/>
                        </a:spcAft>
                      </a:pP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29890" marR="2989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a:p>
                  </a:txBody>
                  <a:tcPr/>
                </a:tc>
                <a:extLst>
                  <a:ext uri="{0D108BD9-81ED-4DB2-BD59-A6C34878D82A}">
                    <a16:rowId xmlns:a16="http://schemas.microsoft.com/office/drawing/2014/main" val="1393820058"/>
                  </a:ext>
                </a:extLst>
              </a:tr>
            </a:tbl>
          </a:graphicData>
        </a:graphic>
      </p:graphicFrame>
      <p:sp>
        <p:nvSpPr>
          <p:cNvPr id="7" name="object 2">
            <a:extLst>
              <a:ext uri="{FF2B5EF4-FFF2-40B4-BE49-F238E27FC236}">
                <a16:creationId xmlns:a16="http://schemas.microsoft.com/office/drawing/2014/main" id="{8D6B9AD0-C046-4663-9DC7-86E8A0C6E434}"/>
              </a:ext>
            </a:extLst>
          </p:cNvPr>
          <p:cNvSpPr/>
          <p:nvPr/>
        </p:nvSpPr>
        <p:spPr>
          <a:xfrm>
            <a:off x="4964594" y="432258"/>
            <a:ext cx="1685543" cy="1956816"/>
          </a:xfrm>
          <a:prstGeom prst="rect">
            <a:avLst/>
          </a:prstGeom>
          <a:blipFill>
            <a:blip r:embed="rId4" cstate="print"/>
            <a:stretch>
              <a:fillRect/>
            </a:stretch>
          </a:blipFill>
          <a:ln w="57150">
            <a:solidFill>
              <a:srgbClr val="7030A0"/>
            </a:solidFill>
          </a:ln>
        </p:spPr>
        <p:txBody>
          <a:bodyPr wrap="square" lIns="0" tIns="0" rIns="0" bIns="0" rtlCol="0"/>
          <a:lstStyle/>
          <a:p>
            <a:endParaRPr dirty="0"/>
          </a:p>
        </p:txBody>
      </p:sp>
      <p:sp>
        <p:nvSpPr>
          <p:cNvPr id="8" name="object 3">
            <a:extLst>
              <a:ext uri="{FF2B5EF4-FFF2-40B4-BE49-F238E27FC236}">
                <a16:creationId xmlns:a16="http://schemas.microsoft.com/office/drawing/2014/main" id="{CFCF51F5-6C3C-4CA5-990D-A0B54FB7F739}"/>
              </a:ext>
            </a:extLst>
          </p:cNvPr>
          <p:cNvSpPr/>
          <p:nvPr/>
        </p:nvSpPr>
        <p:spPr>
          <a:xfrm>
            <a:off x="7772400" y="505802"/>
            <a:ext cx="1685543" cy="1956816"/>
          </a:xfrm>
          <a:prstGeom prst="rect">
            <a:avLst/>
          </a:prstGeom>
          <a:blipFill>
            <a:blip r:embed="rId5" cstate="print"/>
            <a:stretch>
              <a:fillRect/>
            </a:stretch>
          </a:blipFill>
          <a:ln w="38100">
            <a:solidFill>
              <a:srgbClr val="FB5FC7"/>
            </a:solidFill>
          </a:ln>
        </p:spPr>
        <p:txBody>
          <a:bodyPr wrap="square" lIns="0" tIns="0" rIns="0" bIns="0" rtlCol="0"/>
          <a:lstStyle/>
          <a:p>
            <a:endParaRPr dirty="0"/>
          </a:p>
        </p:txBody>
      </p:sp>
      <p:sp>
        <p:nvSpPr>
          <p:cNvPr id="9" name="object 12">
            <a:extLst>
              <a:ext uri="{FF2B5EF4-FFF2-40B4-BE49-F238E27FC236}">
                <a16:creationId xmlns:a16="http://schemas.microsoft.com/office/drawing/2014/main" id="{D2451F10-CFE3-4E91-A618-DFC219FA7C62}"/>
              </a:ext>
            </a:extLst>
          </p:cNvPr>
          <p:cNvSpPr txBox="1"/>
          <p:nvPr/>
        </p:nvSpPr>
        <p:spPr>
          <a:xfrm>
            <a:off x="5562600" y="3810000"/>
            <a:ext cx="3276600" cy="243656"/>
          </a:xfrm>
          <a:prstGeom prst="rect">
            <a:avLst/>
          </a:prstGeom>
          <a:solidFill>
            <a:srgbClr val="FFFF00"/>
          </a:solidFill>
        </p:spPr>
        <p:txBody>
          <a:bodyPr vert="horz" wrap="square" lIns="0" tIns="0" rIns="0" bIns="0" rtlCol="0">
            <a:spAutoFit/>
          </a:bodyPr>
          <a:lstStyle/>
          <a:p>
            <a:pPr marL="635" algn="ctr">
              <a:lnSpc>
                <a:spcPts val="1855"/>
              </a:lnSpc>
            </a:pPr>
            <a:r>
              <a:rPr lang="fr-FR" b="1" u="heavy" spc="-25" dirty="0">
                <a:solidFill>
                  <a:srgbClr val="6F2F9F"/>
                </a:solidFill>
                <a:uFill>
                  <a:solidFill>
                    <a:srgbClr val="6F2F9F"/>
                  </a:solidFill>
                </a:uFill>
                <a:latin typeface="Calibri"/>
                <a:cs typeface="Calibri"/>
              </a:rPr>
              <a:t>CIVILISATIONS PRECOLOMBIENNES</a:t>
            </a:r>
            <a:endParaRPr dirty="0">
              <a:latin typeface="Calibri"/>
              <a:cs typeface="Calibri"/>
            </a:endParaRPr>
          </a:p>
        </p:txBody>
      </p:sp>
      <p:sp>
        <p:nvSpPr>
          <p:cNvPr id="10" name="ZoneTexte 9">
            <a:extLst>
              <a:ext uri="{FF2B5EF4-FFF2-40B4-BE49-F238E27FC236}">
                <a16:creationId xmlns:a16="http://schemas.microsoft.com/office/drawing/2014/main" id="{7F363811-A75C-4E30-B038-67D3DC7697F4}"/>
              </a:ext>
            </a:extLst>
          </p:cNvPr>
          <p:cNvSpPr txBox="1"/>
          <p:nvPr/>
        </p:nvSpPr>
        <p:spPr>
          <a:xfrm>
            <a:off x="4286250" y="4053656"/>
            <a:ext cx="5695950" cy="584775"/>
          </a:xfrm>
          <a:prstGeom prst="rect">
            <a:avLst/>
          </a:prstGeom>
          <a:noFill/>
        </p:spPr>
        <p:txBody>
          <a:bodyPr wrap="square">
            <a:spAutoFit/>
          </a:bodyPr>
          <a:lstStyle/>
          <a:p>
            <a:pPr algn="ctr"/>
            <a:r>
              <a:rPr lang="fr-FR" sz="1600" dirty="0">
                <a:solidFill>
                  <a:srgbClr val="0070C0"/>
                </a:solidFill>
              </a:rPr>
              <a:t>= les civilisations indiennes, très développées (temples en pierre, écriture, etc.), qui précédaient l’arrivée de Colomb en Amérique. </a:t>
            </a:r>
          </a:p>
        </p:txBody>
      </p:sp>
      <p:sp>
        <p:nvSpPr>
          <p:cNvPr id="11" name="ZoneTexte 10">
            <a:extLst>
              <a:ext uri="{FF2B5EF4-FFF2-40B4-BE49-F238E27FC236}">
                <a16:creationId xmlns:a16="http://schemas.microsoft.com/office/drawing/2014/main" id="{56D237A6-E832-43E6-8A61-06289D14CA6C}"/>
              </a:ext>
            </a:extLst>
          </p:cNvPr>
          <p:cNvSpPr txBox="1"/>
          <p:nvPr/>
        </p:nvSpPr>
        <p:spPr>
          <a:xfrm>
            <a:off x="4308021" y="2522288"/>
            <a:ext cx="2824812" cy="646331"/>
          </a:xfrm>
          <a:prstGeom prst="rect">
            <a:avLst/>
          </a:prstGeom>
          <a:noFill/>
        </p:spPr>
        <p:txBody>
          <a:bodyPr wrap="none" rtlCol="0">
            <a:spAutoFit/>
          </a:bodyPr>
          <a:lstStyle/>
          <a:p>
            <a:pPr marL="12700" algn="ctr">
              <a:lnSpc>
                <a:spcPct val="100000"/>
              </a:lnSpc>
              <a:spcBef>
                <a:spcPts val="95"/>
              </a:spcBef>
            </a:pPr>
            <a:r>
              <a:rPr lang="fr-FR" sz="800" dirty="0">
                <a:effectLst/>
              </a:rPr>
              <a:t> </a:t>
            </a:r>
            <a:r>
              <a:rPr lang="fr-FR" sz="1800" b="1" spc="-5" dirty="0">
                <a:solidFill>
                  <a:srgbClr val="6F2F9F"/>
                </a:solidFill>
              </a:rPr>
              <a:t>Hernan Cortés</a:t>
            </a:r>
            <a:endParaRPr lang="fr-FR" sz="1800" dirty="0"/>
          </a:p>
          <a:p>
            <a:pPr marL="12700" marR="5080" algn="ctr">
              <a:lnSpc>
                <a:spcPct val="100000"/>
              </a:lnSpc>
            </a:pPr>
            <a:r>
              <a:rPr lang="fr-FR" sz="1800" spc="-5" dirty="0">
                <a:solidFill>
                  <a:srgbClr val="7E7E7E"/>
                </a:solidFill>
              </a:rPr>
              <a:t>(à la tête </a:t>
            </a:r>
            <a:r>
              <a:rPr lang="fr-FR" sz="1800" spc="-25" dirty="0">
                <a:solidFill>
                  <a:srgbClr val="7E7E7E"/>
                </a:solidFill>
              </a:rPr>
              <a:t>d’env. </a:t>
            </a:r>
            <a:r>
              <a:rPr lang="fr-FR" sz="1800" spc="-10" dirty="0">
                <a:solidFill>
                  <a:srgbClr val="7E7E7E"/>
                </a:solidFill>
              </a:rPr>
              <a:t>550  </a:t>
            </a:r>
            <a:r>
              <a:rPr lang="fr-FR" sz="1800" spc="-5" dirty="0">
                <a:solidFill>
                  <a:srgbClr val="7E7E7E"/>
                </a:solidFill>
              </a:rPr>
              <a:t>soldats)</a:t>
            </a:r>
            <a:endParaRPr lang="fr-FR" sz="1800" dirty="0"/>
          </a:p>
        </p:txBody>
      </p:sp>
      <p:sp>
        <p:nvSpPr>
          <p:cNvPr id="12" name="ZoneTexte 11">
            <a:extLst>
              <a:ext uri="{FF2B5EF4-FFF2-40B4-BE49-F238E27FC236}">
                <a16:creationId xmlns:a16="http://schemas.microsoft.com/office/drawing/2014/main" id="{BE1DB252-EDBC-46AE-81AD-A9058C0A8F29}"/>
              </a:ext>
            </a:extLst>
          </p:cNvPr>
          <p:cNvSpPr txBox="1"/>
          <p:nvPr/>
        </p:nvSpPr>
        <p:spPr>
          <a:xfrm>
            <a:off x="7132833" y="2509495"/>
            <a:ext cx="2849367" cy="671915"/>
          </a:xfrm>
          <a:prstGeom prst="rect">
            <a:avLst/>
          </a:prstGeom>
          <a:noFill/>
        </p:spPr>
        <p:txBody>
          <a:bodyPr wrap="square" rtlCol="0">
            <a:spAutoFit/>
          </a:bodyPr>
          <a:lstStyle/>
          <a:p>
            <a:pPr lvl="0" algn="ctr">
              <a:lnSpc>
                <a:spcPct val="107000"/>
              </a:lnSpc>
              <a:spcAft>
                <a:spcPts val="800"/>
              </a:spcAft>
              <a:defRPr/>
            </a:pPr>
            <a:r>
              <a:rPr lang="fr-FR" sz="800" dirty="0">
                <a:effectLst/>
              </a:rPr>
              <a:t> </a:t>
            </a:r>
            <a:r>
              <a:rPr lang="fr-FR" dirty="0"/>
              <a:t> </a:t>
            </a:r>
            <a:r>
              <a:rPr lang="fr-FR" b="1" spc="-5" dirty="0">
                <a:solidFill>
                  <a:srgbClr val="FB5FC7"/>
                </a:solidFill>
              </a:rPr>
              <a:t>François</a:t>
            </a:r>
            <a:r>
              <a:rPr lang="fr-FR" b="1" spc="-35" dirty="0">
                <a:solidFill>
                  <a:srgbClr val="FB5FC7"/>
                </a:solidFill>
              </a:rPr>
              <a:t> </a:t>
            </a:r>
            <a:r>
              <a:rPr lang="fr-FR" b="1" spc="-5" dirty="0">
                <a:solidFill>
                  <a:srgbClr val="FB5FC7"/>
                </a:solidFill>
              </a:rPr>
              <a:t>Pizarro  </a:t>
            </a:r>
            <a:br>
              <a:rPr lang="fr-FR" b="1" spc="-5" dirty="0">
                <a:solidFill>
                  <a:srgbClr val="FB5FC7"/>
                </a:solidFill>
              </a:rPr>
            </a:br>
            <a:r>
              <a:rPr lang="fr-FR" spc="-5" dirty="0">
                <a:solidFill>
                  <a:srgbClr val="7E7E7E"/>
                </a:solidFill>
              </a:rPr>
              <a:t>(à la tête de 180  hommes)</a:t>
            </a:r>
            <a:endParaRPr lang="fr-FR" dirty="0"/>
          </a:p>
        </p:txBody>
      </p:sp>
      <p:sp>
        <p:nvSpPr>
          <p:cNvPr id="13" name="ZoneTexte 12">
            <a:extLst>
              <a:ext uri="{FF2B5EF4-FFF2-40B4-BE49-F238E27FC236}">
                <a16:creationId xmlns:a16="http://schemas.microsoft.com/office/drawing/2014/main" id="{629B6AD4-3289-4835-91C1-35D6D02E2C1D}"/>
              </a:ext>
            </a:extLst>
          </p:cNvPr>
          <p:cNvSpPr txBox="1"/>
          <p:nvPr/>
        </p:nvSpPr>
        <p:spPr>
          <a:xfrm>
            <a:off x="5119324" y="3212402"/>
            <a:ext cx="1191352" cy="375552"/>
          </a:xfrm>
          <a:prstGeom prst="rect">
            <a:avLst/>
          </a:prstGeom>
          <a:noFill/>
        </p:spPr>
        <p:txBody>
          <a:bodyPr wrap="none" rtlCol="0">
            <a:spAutoFit/>
          </a:bodyPr>
          <a:lstStyle/>
          <a:p>
            <a:pPr lvl="0" algn="ctr">
              <a:lnSpc>
                <a:spcPct val="107000"/>
              </a:lnSpc>
              <a:spcAft>
                <a:spcPts val="800"/>
              </a:spcAft>
              <a:defRPr/>
            </a:pPr>
            <a:r>
              <a:rPr lang="fr-FR" dirty="0">
                <a:solidFill>
                  <a:srgbClr val="7030A0"/>
                </a:solidFill>
              </a:rPr>
              <a:t>1519-1521</a:t>
            </a:r>
          </a:p>
        </p:txBody>
      </p:sp>
      <p:sp>
        <p:nvSpPr>
          <p:cNvPr id="15" name="ZoneTexte 14">
            <a:extLst>
              <a:ext uri="{FF2B5EF4-FFF2-40B4-BE49-F238E27FC236}">
                <a16:creationId xmlns:a16="http://schemas.microsoft.com/office/drawing/2014/main" id="{7044429D-6E72-49DB-8BF2-9EEDCBE9938E}"/>
              </a:ext>
            </a:extLst>
          </p:cNvPr>
          <p:cNvSpPr txBox="1"/>
          <p:nvPr/>
        </p:nvSpPr>
        <p:spPr>
          <a:xfrm>
            <a:off x="7961840" y="3203915"/>
            <a:ext cx="1191352" cy="375552"/>
          </a:xfrm>
          <a:prstGeom prst="rect">
            <a:avLst/>
          </a:prstGeom>
          <a:noFill/>
        </p:spPr>
        <p:txBody>
          <a:bodyPr wrap="none" rtlCol="0">
            <a:spAutoFit/>
          </a:bodyPr>
          <a:lstStyle/>
          <a:p>
            <a:pPr lvl="0" algn="ctr">
              <a:lnSpc>
                <a:spcPct val="107000"/>
              </a:lnSpc>
              <a:spcAft>
                <a:spcPts val="800"/>
              </a:spcAft>
              <a:defRPr/>
            </a:pPr>
            <a:r>
              <a:rPr lang="fr-FR" dirty="0">
                <a:solidFill>
                  <a:srgbClr val="FB5FC7"/>
                </a:solidFill>
              </a:rPr>
              <a:t>1531-1539</a:t>
            </a:r>
            <a:endParaRPr lang="fr-FR" dirty="0">
              <a:solidFill>
                <a:srgbClr val="7030A0"/>
              </a:solidFill>
            </a:endParaRPr>
          </a:p>
        </p:txBody>
      </p:sp>
      <p:sp>
        <p:nvSpPr>
          <p:cNvPr id="16" name="ZoneTexte 15">
            <a:extLst>
              <a:ext uri="{FF2B5EF4-FFF2-40B4-BE49-F238E27FC236}">
                <a16:creationId xmlns:a16="http://schemas.microsoft.com/office/drawing/2014/main" id="{FC7B0328-9471-491E-AB92-790968C6B1EA}"/>
              </a:ext>
            </a:extLst>
          </p:cNvPr>
          <p:cNvSpPr txBox="1"/>
          <p:nvPr/>
        </p:nvSpPr>
        <p:spPr>
          <a:xfrm>
            <a:off x="4598117" y="4724400"/>
            <a:ext cx="2386166" cy="670120"/>
          </a:xfrm>
          <a:prstGeom prst="rect">
            <a:avLst/>
          </a:prstGeom>
          <a:noFill/>
        </p:spPr>
        <p:txBody>
          <a:bodyPr wrap="none" rtlCol="0">
            <a:spAutoFit/>
          </a:bodyPr>
          <a:lstStyle/>
          <a:p>
            <a:pPr algn="ctr">
              <a:lnSpc>
                <a:spcPct val="107000"/>
              </a:lnSpc>
              <a:spcAft>
                <a:spcPts val="800"/>
              </a:spcAft>
              <a:tabLst>
                <a:tab pos="0" algn="l"/>
              </a:tabLst>
            </a:pPr>
            <a:r>
              <a:rPr lang="fr-FR" sz="800" dirty="0">
                <a:effectLst/>
              </a:rPr>
              <a:t> </a:t>
            </a:r>
            <a:r>
              <a:rPr lang="fr-FR" spc="-5" dirty="0">
                <a:solidFill>
                  <a:srgbClr val="6F2F9F"/>
                </a:solidFill>
              </a:rPr>
              <a:t>Empire aztèque </a:t>
            </a:r>
            <a:br>
              <a:rPr lang="fr-FR" spc="-5" dirty="0">
                <a:solidFill>
                  <a:srgbClr val="6F2F9F"/>
                </a:solidFill>
              </a:rPr>
            </a:br>
            <a:r>
              <a:rPr lang="fr-FR" spc="-5" dirty="0">
                <a:solidFill>
                  <a:srgbClr val="7E7E7E"/>
                </a:solidFill>
                <a:sym typeface="Wingdings" panose="05000000000000000000" pitchFamily="2" charset="2"/>
              </a:rPr>
              <a:t> </a:t>
            </a:r>
            <a:r>
              <a:rPr lang="fr-FR" spc="-5" dirty="0">
                <a:solidFill>
                  <a:srgbClr val="7E7E7E"/>
                </a:solidFill>
              </a:rPr>
              <a:t>NOUVELLE-</a:t>
            </a:r>
            <a:r>
              <a:rPr lang="fr-FR" spc="-20" dirty="0">
                <a:solidFill>
                  <a:srgbClr val="7E7E7E"/>
                </a:solidFill>
              </a:rPr>
              <a:t>ESPAGNE</a:t>
            </a:r>
            <a:endParaRPr lang="fr-FR" dirty="0">
              <a:ea typeface="Calibri" panose="020F0502020204030204" pitchFamily="34" charset="0"/>
              <a:cs typeface="Times New Roman" panose="02020603050405020304" pitchFamily="18" charset="0"/>
            </a:endParaRPr>
          </a:p>
        </p:txBody>
      </p:sp>
      <p:sp>
        <p:nvSpPr>
          <p:cNvPr id="17" name="ZoneTexte 16">
            <a:extLst>
              <a:ext uri="{FF2B5EF4-FFF2-40B4-BE49-F238E27FC236}">
                <a16:creationId xmlns:a16="http://schemas.microsoft.com/office/drawing/2014/main" id="{6A31C5BD-016C-4114-88F4-0F2E7335CED4}"/>
              </a:ext>
            </a:extLst>
          </p:cNvPr>
          <p:cNvSpPr txBox="1"/>
          <p:nvPr/>
        </p:nvSpPr>
        <p:spPr>
          <a:xfrm>
            <a:off x="7104073" y="4724400"/>
            <a:ext cx="2906886" cy="670120"/>
          </a:xfrm>
          <a:prstGeom prst="rect">
            <a:avLst/>
          </a:prstGeom>
          <a:noFill/>
        </p:spPr>
        <p:txBody>
          <a:bodyPr wrap="none" rtlCol="0">
            <a:spAutoFit/>
          </a:bodyPr>
          <a:lstStyle/>
          <a:p>
            <a:pPr lvl="0" algn="ctr">
              <a:lnSpc>
                <a:spcPct val="107000"/>
              </a:lnSpc>
              <a:spcAft>
                <a:spcPts val="800"/>
              </a:spcAft>
              <a:defRPr/>
            </a:pPr>
            <a:r>
              <a:rPr lang="fr-FR" spc="-5" dirty="0">
                <a:solidFill>
                  <a:srgbClr val="FB5FC7"/>
                </a:solidFill>
              </a:rPr>
              <a:t>Empire inca</a:t>
            </a:r>
            <a:br>
              <a:rPr lang="fr-FR" spc="-5" dirty="0">
                <a:solidFill>
                  <a:srgbClr val="FB5FC7"/>
                </a:solidFill>
              </a:rPr>
            </a:br>
            <a:r>
              <a:rPr lang="fr-FR" spc="-5" dirty="0">
                <a:solidFill>
                  <a:schemeClr val="tx1">
                    <a:lumMod val="50000"/>
                    <a:lumOff val="50000"/>
                  </a:schemeClr>
                </a:solidFill>
                <a:sym typeface="Wingdings" panose="05000000000000000000" pitchFamily="2" charset="2"/>
              </a:rPr>
              <a:t> </a:t>
            </a:r>
            <a:r>
              <a:rPr lang="fr-FR" spc="-20" dirty="0">
                <a:solidFill>
                  <a:schemeClr val="tx1">
                    <a:lumMod val="50000"/>
                    <a:lumOff val="50000"/>
                  </a:schemeClr>
                </a:solidFill>
              </a:rPr>
              <a:t>VICE-ROYAUTE </a:t>
            </a:r>
            <a:r>
              <a:rPr lang="fr-FR" spc="-5" dirty="0">
                <a:solidFill>
                  <a:srgbClr val="7E7E7E"/>
                </a:solidFill>
              </a:rPr>
              <a:t>DU  PEROU</a:t>
            </a:r>
            <a:endParaRPr lang="fr-FR" dirty="0">
              <a:cs typeface="Arial"/>
            </a:endParaRPr>
          </a:p>
        </p:txBody>
      </p:sp>
      <p:sp>
        <p:nvSpPr>
          <p:cNvPr id="18" name="ZoneTexte 17">
            <a:extLst>
              <a:ext uri="{FF2B5EF4-FFF2-40B4-BE49-F238E27FC236}">
                <a16:creationId xmlns:a16="http://schemas.microsoft.com/office/drawing/2014/main" id="{5288E4AC-B107-4B3D-A6F4-4721D460EFB6}"/>
              </a:ext>
            </a:extLst>
          </p:cNvPr>
          <p:cNvSpPr txBox="1"/>
          <p:nvPr/>
        </p:nvSpPr>
        <p:spPr>
          <a:xfrm>
            <a:off x="4286251" y="5410934"/>
            <a:ext cx="5695950" cy="1200329"/>
          </a:xfrm>
          <a:prstGeom prst="rect">
            <a:avLst/>
          </a:prstGeom>
          <a:noFill/>
        </p:spPr>
        <p:txBody>
          <a:bodyPr wrap="square" rtlCol="0">
            <a:spAutoFit/>
          </a:bodyPr>
          <a:lstStyle/>
          <a:p>
            <a:pPr marL="285750" indent="-285750" algn="ctr">
              <a:buFontTx/>
              <a:buChar char="-"/>
            </a:pPr>
            <a:r>
              <a:rPr lang="fr-FR" dirty="0">
                <a:solidFill>
                  <a:srgbClr val="0070C0"/>
                </a:solidFill>
              </a:rPr>
              <a:t>les </a:t>
            </a:r>
            <a:r>
              <a:rPr lang="fr-FR" u="sng" dirty="0">
                <a:solidFill>
                  <a:srgbClr val="0070C0"/>
                </a:solidFill>
              </a:rPr>
              <a:t>divisions politiques</a:t>
            </a:r>
            <a:r>
              <a:rPr lang="fr-FR" dirty="0">
                <a:solidFill>
                  <a:srgbClr val="0070C0"/>
                </a:solidFill>
              </a:rPr>
              <a:t> des Amérindiens ; </a:t>
            </a:r>
          </a:p>
          <a:p>
            <a:pPr marL="285750" indent="-285750" algn="ctr">
              <a:buFontTx/>
              <a:buChar char="-"/>
            </a:pPr>
            <a:r>
              <a:rPr lang="fr-FR" dirty="0">
                <a:solidFill>
                  <a:srgbClr val="0070C0"/>
                </a:solidFill>
              </a:rPr>
              <a:t> leur </a:t>
            </a:r>
            <a:r>
              <a:rPr lang="fr-FR" u="sng" dirty="0">
                <a:solidFill>
                  <a:srgbClr val="0070C0"/>
                </a:solidFill>
              </a:rPr>
              <a:t>maitrise technique</a:t>
            </a:r>
            <a:r>
              <a:rPr lang="fr-FR" dirty="0">
                <a:solidFill>
                  <a:srgbClr val="0070C0"/>
                </a:solidFill>
              </a:rPr>
              <a:t> (chevaux, armes à feux : ils passent temporairement pour des divinités) ;</a:t>
            </a:r>
          </a:p>
          <a:p>
            <a:pPr marL="285750" indent="-285750" algn="ctr">
              <a:buFontTx/>
              <a:buChar char="-"/>
            </a:pPr>
            <a:r>
              <a:rPr lang="fr-FR" dirty="0">
                <a:solidFill>
                  <a:srgbClr val="0070C0"/>
                </a:solidFill>
              </a:rPr>
              <a:t>les </a:t>
            </a:r>
            <a:r>
              <a:rPr lang="fr-FR" u="sng" dirty="0">
                <a:solidFill>
                  <a:srgbClr val="0070C0"/>
                </a:solidFill>
              </a:rPr>
              <a:t>maladies</a:t>
            </a:r>
            <a:r>
              <a:rPr lang="fr-FR" dirty="0">
                <a:solidFill>
                  <a:srgbClr val="0070C0"/>
                </a:solidFill>
              </a:rPr>
              <a:t> qu’ils apportent.</a:t>
            </a:r>
          </a:p>
        </p:txBody>
      </p:sp>
      <p:sp>
        <p:nvSpPr>
          <p:cNvPr id="19" name="ZoneTexte 7">
            <a:extLst>
              <a:ext uri="{FF2B5EF4-FFF2-40B4-BE49-F238E27FC236}">
                <a16:creationId xmlns:a16="http://schemas.microsoft.com/office/drawing/2014/main" id="{13257AF6-E5AF-4F86-9AAE-7E9FF25F08D7}"/>
              </a:ext>
            </a:extLst>
          </p:cNvPr>
          <p:cNvSpPr txBox="1">
            <a:spLocks/>
          </p:cNvSpPr>
          <p:nvPr/>
        </p:nvSpPr>
        <p:spPr>
          <a:xfrm>
            <a:off x="1571441" y="189835"/>
            <a:ext cx="8439518" cy="406400"/>
          </a:xfrm>
          <a:prstGeom prst="rect">
            <a:avLst/>
          </a:prstGeom>
          <a:solidFill>
            <a:srgbClr val="C0504D">
              <a:lumMod val="40000"/>
              <a:lumOff val="60000"/>
            </a:srgbClr>
          </a:solidFill>
          <a:ln>
            <a:solidFill>
              <a:sysClr val="windowText" lastClr="000000"/>
            </a:solidFill>
          </a:ln>
        </p:spPr>
        <p:txBody>
          <a:bodyPr wrap="square" rtlCol="0">
            <a:noAutofit/>
          </a:bodyPr>
          <a:lstStyle/>
          <a:p>
            <a:pPr marL="90170" algn="just"/>
            <a:r>
              <a:rPr lang="fr-FR" sz="1100" b="1" u="sng" cap="small" dirty="0">
                <a:solidFill>
                  <a:srgbClr val="000000"/>
                </a:solidFill>
                <a:effectLst/>
                <a:latin typeface="Century Gothic" panose="020B0502020202020204" pitchFamily="34" charset="0"/>
                <a:ea typeface="Times New Roman" panose="02020603050405020304" pitchFamily="18" charset="0"/>
              </a:rPr>
              <a:t>Doc. 2</a:t>
            </a:r>
            <a:r>
              <a:rPr lang="fr-FR" sz="1100" b="1" cap="small" dirty="0">
                <a:solidFill>
                  <a:srgbClr val="000000"/>
                </a:solidFill>
                <a:effectLst/>
                <a:latin typeface="Century Gothic" panose="020B0502020202020204" pitchFamily="34" charset="0"/>
                <a:ea typeface="Times New Roman" panose="02020603050405020304" pitchFamily="18" charset="0"/>
              </a:rPr>
              <a:t> : </a:t>
            </a:r>
            <a:r>
              <a:rPr lang="fr-FR" sz="1100" b="1" u="sng" cap="small" dirty="0">
                <a:solidFill>
                  <a:srgbClr val="000000"/>
                </a:solidFill>
                <a:effectLst/>
                <a:latin typeface="Century Gothic" panose="020B0502020202020204" pitchFamily="34" charset="0"/>
                <a:ea typeface="Times New Roman" panose="02020603050405020304" pitchFamily="18" charset="0"/>
              </a:rPr>
              <a:t>Complétez le tableau ci-dessous a l’aide de la carte</a:t>
            </a:r>
            <a:r>
              <a:rPr lang="fr-FR" sz="1100" b="1" cap="small" dirty="0">
                <a:solidFill>
                  <a:srgbClr val="000000"/>
                </a:solidFill>
                <a:effectLst/>
                <a:latin typeface="Century Gothic" panose="020B0502020202020204" pitchFamily="34" charset="0"/>
                <a:ea typeface="Times New Roman" panose="02020603050405020304" pitchFamily="18" charset="0"/>
              </a:rPr>
              <a:t> (prélever/classer des informations et formuler des hypothèses)</a:t>
            </a:r>
            <a:endParaRPr lang="fr-FR" sz="1600" dirty="0">
              <a:effectLst/>
              <a:latin typeface="Times New Roman" panose="02020603050405020304" pitchFamily="18" charset="0"/>
              <a:ea typeface="Times New Roman" panose="02020603050405020304" pitchFamily="18" charset="0"/>
            </a:endParaRPr>
          </a:p>
          <a:p>
            <a:pPr marL="270510" algn="ctr">
              <a:lnSpc>
                <a:spcPct val="107000"/>
              </a:lnSpc>
              <a:spcAft>
                <a:spcPts val="800"/>
              </a:spcAft>
            </a:pPr>
            <a:r>
              <a:rPr lang="fr-FR" sz="900" kern="1200" dirty="0">
                <a:effectLst/>
                <a:latin typeface="Century Gothic" panose="020B0502020202020204" pitchFamily="34" charset="0"/>
                <a:ea typeface="Calibri" panose="020F0502020204030204" pitchFamily="34" charset="0"/>
                <a:cs typeface="Times New Roman" panose="02020603050405020304" pitchFamily="18" charset="0"/>
              </a:rPr>
              <a:t> </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47934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heel(1)">
                                      <p:cBhvr>
                                        <p:cTn id="12" dur="20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strips(downRight)">
                                      <p:cBhvr>
                                        <p:cTn id="17" dur="500"/>
                                        <p:tgtEl>
                                          <p:spTgt spid="11"/>
                                        </p:tgtEl>
                                      </p:cBhvr>
                                    </p:animEffect>
                                  </p:childTnLst>
                                </p:cTn>
                              </p:par>
                              <p:par>
                                <p:cTn id="18" presetID="1" presetClass="exit" presetSubtype="0" fill="hold" grpId="1" nodeType="withEffect">
                                  <p:stCondLst>
                                    <p:cond delay="0"/>
                                  </p:stCondLst>
                                  <p:childTnLst>
                                    <p:set>
                                      <p:cBhvr>
                                        <p:cTn id="19" dur="1" fill="hold">
                                          <p:stCondLst>
                                            <p:cond delay="0"/>
                                          </p:stCondLst>
                                        </p:cTn>
                                        <p:tgtEl>
                                          <p:spTgt spid="19"/>
                                        </p:tgtEl>
                                        <p:attrNameLst>
                                          <p:attrName>style.visibility</p:attrName>
                                        </p:attrNameLst>
                                      </p:cBhvr>
                                      <p:to>
                                        <p:strVal val="hidden"/>
                                      </p:to>
                                    </p:set>
                                  </p:childTnLst>
                                </p:cTn>
                              </p:par>
                              <p:par>
                                <p:cTn id="20" presetID="14" presetClass="entr" presetSubtype="1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randombar(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strips(downRight)">
                                      <p:cBhvr>
                                        <p:cTn id="27" dur="500"/>
                                        <p:tgtEl>
                                          <p:spTgt spid="12"/>
                                        </p:tgtEl>
                                      </p:cBhvr>
                                    </p:animEffect>
                                  </p:childTnLst>
                                </p:cTn>
                              </p:par>
                              <p:par>
                                <p:cTn id="28" presetID="14" presetClass="entr" presetSubtype="10" fill="hold" grpId="0"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randombar(horizontal)">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18" presetClass="entr" presetSubtype="6"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strips(downRight)">
                                      <p:cBhvr>
                                        <p:cTn id="35" dur="5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6"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strips(downRight)">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18" presetClass="entr" presetSubtype="6" fill="hold" grpId="0" nodeType="click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strips(downRight)">
                                      <p:cBhvr>
                                        <p:cTn id="45" dur="500"/>
                                        <p:tgtEl>
                                          <p:spTgt spid="9"/>
                                        </p:tgtEl>
                                      </p:cBhvr>
                                    </p:animEffect>
                                  </p:childTnLst>
                                </p:cTn>
                              </p:par>
                            </p:childTnLst>
                          </p:cTn>
                        </p:par>
                      </p:childTnLst>
                    </p:cTn>
                  </p:par>
                  <p:par>
                    <p:cTn id="46" fill="hold">
                      <p:stCondLst>
                        <p:cond delay="indefinite"/>
                      </p:stCondLst>
                      <p:childTnLst>
                        <p:par>
                          <p:cTn id="47" fill="hold">
                            <p:stCondLst>
                              <p:cond delay="0"/>
                            </p:stCondLst>
                            <p:childTnLst>
                              <p:par>
                                <p:cTn id="48" presetID="18" presetClass="entr" presetSubtype="6" fill="hold" grpId="0" nodeType="clickEffect">
                                  <p:stCondLst>
                                    <p:cond delay="0"/>
                                  </p:stCondLst>
                                  <p:childTnLst>
                                    <p:set>
                                      <p:cBhvr>
                                        <p:cTn id="49" dur="1" fill="hold">
                                          <p:stCondLst>
                                            <p:cond delay="0"/>
                                          </p:stCondLst>
                                        </p:cTn>
                                        <p:tgtEl>
                                          <p:spTgt spid="10"/>
                                        </p:tgtEl>
                                        <p:attrNameLst>
                                          <p:attrName>style.visibility</p:attrName>
                                        </p:attrNameLst>
                                      </p:cBhvr>
                                      <p:to>
                                        <p:strVal val="visible"/>
                                      </p:to>
                                    </p:set>
                                    <p:animEffect transition="in" filter="strips(downRight)">
                                      <p:cBhvr>
                                        <p:cTn id="50" dur="500"/>
                                        <p:tgtEl>
                                          <p:spTgt spid="10"/>
                                        </p:tgtEl>
                                      </p:cBhvr>
                                    </p:animEffect>
                                  </p:childTnLst>
                                </p:cTn>
                              </p:par>
                            </p:childTnLst>
                          </p:cTn>
                        </p:par>
                      </p:childTnLst>
                    </p:cTn>
                  </p:par>
                  <p:par>
                    <p:cTn id="51" fill="hold">
                      <p:stCondLst>
                        <p:cond delay="indefinite"/>
                      </p:stCondLst>
                      <p:childTnLst>
                        <p:par>
                          <p:cTn id="52" fill="hold">
                            <p:stCondLst>
                              <p:cond delay="0"/>
                            </p:stCondLst>
                            <p:childTnLst>
                              <p:par>
                                <p:cTn id="53" presetID="18" presetClass="entr" presetSubtype="6"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strips(downRight)">
                                      <p:cBhvr>
                                        <p:cTn id="55" dur="500"/>
                                        <p:tgtEl>
                                          <p:spTgt spid="16"/>
                                        </p:tgtEl>
                                      </p:cBhvr>
                                    </p:animEffect>
                                  </p:childTnLst>
                                </p:cTn>
                              </p:par>
                            </p:childTnLst>
                          </p:cTn>
                        </p:par>
                      </p:childTnLst>
                    </p:cTn>
                  </p:par>
                  <p:par>
                    <p:cTn id="56" fill="hold">
                      <p:stCondLst>
                        <p:cond delay="indefinite"/>
                      </p:stCondLst>
                      <p:childTnLst>
                        <p:par>
                          <p:cTn id="57" fill="hold">
                            <p:stCondLst>
                              <p:cond delay="0"/>
                            </p:stCondLst>
                            <p:childTnLst>
                              <p:par>
                                <p:cTn id="58" presetID="18" presetClass="entr" presetSubtype="6" fill="hold" grpId="0" nodeType="clickEffect">
                                  <p:stCondLst>
                                    <p:cond delay="0"/>
                                  </p:stCondLst>
                                  <p:childTnLst>
                                    <p:set>
                                      <p:cBhvr>
                                        <p:cTn id="59" dur="1" fill="hold">
                                          <p:stCondLst>
                                            <p:cond delay="0"/>
                                          </p:stCondLst>
                                        </p:cTn>
                                        <p:tgtEl>
                                          <p:spTgt spid="17"/>
                                        </p:tgtEl>
                                        <p:attrNameLst>
                                          <p:attrName>style.visibility</p:attrName>
                                        </p:attrNameLst>
                                      </p:cBhvr>
                                      <p:to>
                                        <p:strVal val="visible"/>
                                      </p:to>
                                    </p:set>
                                    <p:animEffect transition="in" filter="strips(downRight)">
                                      <p:cBhvr>
                                        <p:cTn id="60" dur="500"/>
                                        <p:tgtEl>
                                          <p:spTgt spid="17"/>
                                        </p:tgtEl>
                                      </p:cBhvr>
                                    </p:animEffect>
                                  </p:childTnLst>
                                </p:cTn>
                              </p:par>
                            </p:childTnLst>
                          </p:cTn>
                        </p:par>
                      </p:childTnLst>
                    </p:cTn>
                  </p:par>
                  <p:par>
                    <p:cTn id="61" fill="hold">
                      <p:stCondLst>
                        <p:cond delay="indefinite"/>
                      </p:stCondLst>
                      <p:childTnLst>
                        <p:par>
                          <p:cTn id="62" fill="hold">
                            <p:stCondLst>
                              <p:cond delay="0"/>
                            </p:stCondLst>
                            <p:childTnLst>
                              <p:par>
                                <p:cTn id="63" presetID="18" presetClass="entr" presetSubtype="6" fill="hold" nodeType="clickEffect">
                                  <p:stCondLst>
                                    <p:cond delay="0"/>
                                  </p:stCondLst>
                                  <p:childTnLst>
                                    <p:set>
                                      <p:cBhvr>
                                        <p:cTn id="64" dur="1" fill="hold">
                                          <p:stCondLst>
                                            <p:cond delay="0"/>
                                          </p:stCondLst>
                                        </p:cTn>
                                        <p:tgtEl>
                                          <p:spTgt spid="18">
                                            <p:txEl>
                                              <p:pRg st="0" end="0"/>
                                            </p:txEl>
                                          </p:spTgt>
                                        </p:tgtEl>
                                        <p:attrNameLst>
                                          <p:attrName>style.visibility</p:attrName>
                                        </p:attrNameLst>
                                      </p:cBhvr>
                                      <p:to>
                                        <p:strVal val="visible"/>
                                      </p:to>
                                    </p:set>
                                    <p:animEffect transition="in" filter="strips(downRight)">
                                      <p:cBhvr>
                                        <p:cTn id="65" dur="500"/>
                                        <p:tgtEl>
                                          <p:spTgt spid="18">
                                            <p:txEl>
                                              <p:pRg st="0" end="0"/>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18" presetClass="entr" presetSubtype="6" fill="hold" nodeType="clickEffect">
                                  <p:stCondLst>
                                    <p:cond delay="0"/>
                                  </p:stCondLst>
                                  <p:childTnLst>
                                    <p:set>
                                      <p:cBhvr>
                                        <p:cTn id="69" dur="1" fill="hold">
                                          <p:stCondLst>
                                            <p:cond delay="0"/>
                                          </p:stCondLst>
                                        </p:cTn>
                                        <p:tgtEl>
                                          <p:spTgt spid="18">
                                            <p:txEl>
                                              <p:pRg st="1" end="1"/>
                                            </p:txEl>
                                          </p:spTgt>
                                        </p:tgtEl>
                                        <p:attrNameLst>
                                          <p:attrName>style.visibility</p:attrName>
                                        </p:attrNameLst>
                                      </p:cBhvr>
                                      <p:to>
                                        <p:strVal val="visible"/>
                                      </p:to>
                                    </p:set>
                                    <p:animEffect transition="in" filter="strips(downRight)">
                                      <p:cBhvr>
                                        <p:cTn id="70" dur="500"/>
                                        <p:tgtEl>
                                          <p:spTgt spid="18">
                                            <p:txEl>
                                              <p:pRg st="1" end="1"/>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18" presetClass="entr" presetSubtype="6" fill="hold" nodeType="clickEffect">
                                  <p:stCondLst>
                                    <p:cond delay="0"/>
                                  </p:stCondLst>
                                  <p:childTnLst>
                                    <p:set>
                                      <p:cBhvr>
                                        <p:cTn id="74" dur="1" fill="hold">
                                          <p:stCondLst>
                                            <p:cond delay="0"/>
                                          </p:stCondLst>
                                        </p:cTn>
                                        <p:tgtEl>
                                          <p:spTgt spid="18">
                                            <p:txEl>
                                              <p:pRg st="2" end="2"/>
                                            </p:txEl>
                                          </p:spTgt>
                                        </p:tgtEl>
                                        <p:attrNameLst>
                                          <p:attrName>style.visibility</p:attrName>
                                        </p:attrNameLst>
                                      </p:cBhvr>
                                      <p:to>
                                        <p:strVal val="visible"/>
                                      </p:to>
                                    </p:set>
                                    <p:animEffect transition="in" filter="strips(downRight)">
                                      <p:cBhvr>
                                        <p:cTn id="75" dur="500"/>
                                        <p:tgtEl>
                                          <p:spTgt spid="1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p:bldP spid="11" grpId="0"/>
      <p:bldP spid="12" grpId="0"/>
      <p:bldP spid="13" grpId="0"/>
      <p:bldP spid="15" grpId="0"/>
      <p:bldP spid="16" grpId="0"/>
      <p:bldP spid="17" grpId="0"/>
      <p:bldP spid="19" grpId="0" animBg="1"/>
      <p:bldP spid="19"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age 4" descr="Une image contenant texte, meubles, tissu, commode&#10;&#10;Description générée automatiquement">
            <a:extLst>
              <a:ext uri="{FF2B5EF4-FFF2-40B4-BE49-F238E27FC236}">
                <a16:creationId xmlns:a16="http://schemas.microsoft.com/office/drawing/2014/main" id="{08ECE573-F51C-4265-9753-7C0C34DC903E}"/>
              </a:ext>
            </a:extLst>
          </p:cNvPr>
          <p:cNvPicPr>
            <a:picLocks noChangeAspect="1"/>
          </p:cNvPicPr>
          <p:nvPr/>
        </p:nvPicPr>
        <p:blipFill rotWithShape="1">
          <a:blip r:embed="rId3">
            <a:extLst>
              <a:ext uri="{28A0092B-C50C-407E-A947-70E740481C1C}">
                <a14:useLocalDpi xmlns:a14="http://schemas.microsoft.com/office/drawing/2010/main" val="0"/>
              </a:ext>
            </a:extLst>
          </a:blip>
          <a:srcRect l="16469" r="9741" b="1"/>
          <a:stretch/>
        </p:blipFill>
        <p:spPr>
          <a:xfrm>
            <a:off x="-2260" y="0"/>
            <a:ext cx="12194261" cy="6858002"/>
          </a:xfrm>
          <a:prstGeom prst="rect">
            <a:avLst/>
          </a:prstGeom>
        </p:spPr>
      </p:pic>
      <p:sp>
        <p:nvSpPr>
          <p:cNvPr id="6" name="Rectangle 5">
            <a:extLst>
              <a:ext uri="{FF2B5EF4-FFF2-40B4-BE49-F238E27FC236}">
                <a16:creationId xmlns:a16="http://schemas.microsoft.com/office/drawing/2014/main" id="{44350913-D884-4CF1-A6D3-7B7E53D25440}"/>
              </a:ext>
            </a:extLst>
          </p:cNvPr>
          <p:cNvSpPr/>
          <p:nvPr/>
        </p:nvSpPr>
        <p:spPr>
          <a:xfrm>
            <a:off x="0" y="-74330"/>
            <a:ext cx="12192000" cy="6942840"/>
          </a:xfrm>
          <a:prstGeom prst="rect">
            <a:avLst/>
          </a:prstGeom>
          <a:solidFill>
            <a:schemeClr val="bg1">
              <a:alpha val="8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a:solidFill>
                  <a:schemeClr val="tx2"/>
                </a:solidFill>
                <a:latin typeface="Tw Cen MT" pitchFamily="34" charset="0"/>
              </a:rPr>
              <a:t> </a:t>
            </a:r>
          </a:p>
          <a:p>
            <a:pPr algn="just">
              <a:buFont typeface="Wingdings" pitchFamily="2" charset="2"/>
              <a:buChar char="q"/>
            </a:pPr>
            <a:endParaRPr lang="fr-FR" b="1" dirty="0">
              <a:solidFill>
                <a:schemeClr val="tx2"/>
              </a:solidFill>
              <a:latin typeface="Tw Cen MT" pitchFamily="34" charset="0"/>
            </a:endParaRPr>
          </a:p>
          <a:p>
            <a:pPr algn="ctr"/>
            <a:endParaRPr lang="fr-FR" dirty="0">
              <a:solidFill>
                <a:schemeClr val="tx2"/>
              </a:solidFill>
            </a:endParaRPr>
          </a:p>
        </p:txBody>
      </p:sp>
      <p:sp>
        <p:nvSpPr>
          <p:cNvPr id="4" name="ZoneTexte 3">
            <a:extLst>
              <a:ext uri="{FF2B5EF4-FFF2-40B4-BE49-F238E27FC236}">
                <a16:creationId xmlns:a16="http://schemas.microsoft.com/office/drawing/2014/main" id="{3ED3FF36-3539-4DB6-A80D-4526B04A3D0B}"/>
              </a:ext>
            </a:extLst>
          </p:cNvPr>
          <p:cNvSpPr txBox="1"/>
          <p:nvPr/>
        </p:nvSpPr>
        <p:spPr>
          <a:xfrm>
            <a:off x="1123950" y="23405"/>
            <a:ext cx="9144000" cy="400110"/>
          </a:xfrm>
          <a:prstGeom prst="rect">
            <a:avLst/>
          </a:prstGeom>
          <a:noFill/>
        </p:spPr>
        <p:txBody>
          <a:bodyPr wrap="square" rtlCol="0">
            <a:spAutoFit/>
          </a:bodyPr>
          <a:lstStyle/>
          <a:p>
            <a:pPr algn="ctr"/>
            <a:r>
              <a:rPr lang="fr-FR" sz="2000" b="1" u="sng" dirty="0">
                <a:solidFill>
                  <a:srgbClr val="00B050"/>
                </a:solidFill>
              </a:rPr>
              <a:t>CORRECTION – NIVEAU 2</a:t>
            </a:r>
          </a:p>
        </p:txBody>
      </p:sp>
      <p:sp>
        <p:nvSpPr>
          <p:cNvPr id="7" name="object 7">
            <a:extLst>
              <a:ext uri="{FF2B5EF4-FFF2-40B4-BE49-F238E27FC236}">
                <a16:creationId xmlns:a16="http://schemas.microsoft.com/office/drawing/2014/main" id="{FA4B13F3-6A14-4BBE-BEAD-54AEBDE24829}"/>
              </a:ext>
            </a:extLst>
          </p:cNvPr>
          <p:cNvSpPr>
            <a:spLocks noChangeArrowheads="1"/>
          </p:cNvSpPr>
          <p:nvPr/>
        </p:nvSpPr>
        <p:spPr bwMode="auto">
          <a:xfrm>
            <a:off x="7097712" y="1800860"/>
            <a:ext cx="3094038" cy="4453890"/>
          </a:xfrm>
          <a:prstGeom prst="rect">
            <a:avLst/>
          </a:prstGeom>
          <a:blipFill dpi="0" rotWithShape="1">
            <a:blip r:embed="rId4"/>
            <a:srcRect/>
            <a:stretch>
              <a:fillRect/>
            </a:stretch>
          </a:blipFill>
          <a:ln w="9525">
            <a:solidFill>
              <a:srgbClr val="000000"/>
            </a:solidFill>
            <a:miter lim="800000"/>
            <a:headEnd/>
            <a:tailEnd/>
          </a:ln>
        </p:spPr>
        <p:txBody>
          <a:bodyPr rot="0" vert="horz" wrap="square" lIns="0" tIns="0" rIns="0" bIns="0" anchor="t" anchorCtr="0" upright="1">
            <a:noAutofit/>
          </a:bodyPr>
          <a:lstStyle/>
          <a:p>
            <a:endParaRPr lang="fr-FR"/>
          </a:p>
        </p:txBody>
      </p:sp>
      <p:sp>
        <p:nvSpPr>
          <p:cNvPr id="8" name="Zone de texte 3">
            <a:extLst>
              <a:ext uri="{FF2B5EF4-FFF2-40B4-BE49-F238E27FC236}">
                <a16:creationId xmlns:a16="http://schemas.microsoft.com/office/drawing/2014/main" id="{1E2A8DAE-3F05-4AED-BC22-0282FFCEB483}"/>
              </a:ext>
            </a:extLst>
          </p:cNvPr>
          <p:cNvSpPr txBox="1">
            <a:spLocks/>
          </p:cNvSpPr>
          <p:nvPr/>
        </p:nvSpPr>
        <p:spPr>
          <a:xfrm>
            <a:off x="7051992" y="1475885"/>
            <a:ext cx="3207553" cy="304733"/>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07000"/>
              </a:lnSpc>
              <a:spcAft>
                <a:spcPts val="800"/>
              </a:spcAft>
            </a:pPr>
            <a:r>
              <a:rPr lang="fr-FR" sz="1000" b="1" dirty="0">
                <a:effectLst/>
                <a:highlight>
                  <a:srgbClr val="D3D3D3"/>
                </a:highlight>
                <a:latin typeface="Century Gothic" panose="020B0502020202020204" pitchFamily="34" charset="0"/>
                <a:ea typeface="Calibri" panose="020F0502020204030204" pitchFamily="34" charset="0"/>
                <a:cs typeface="Times New Roman" panose="02020603050405020304" pitchFamily="18" charset="0"/>
              </a:rPr>
              <a:t>Doc. 2 : Les grandes étapes de la conquête</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Text Box 4">
            <a:extLst>
              <a:ext uri="{FF2B5EF4-FFF2-40B4-BE49-F238E27FC236}">
                <a16:creationId xmlns:a16="http://schemas.microsoft.com/office/drawing/2014/main" id="{8DB23DA1-7555-4352-B282-E07C07358D28}"/>
              </a:ext>
            </a:extLst>
          </p:cNvPr>
          <p:cNvSpPr txBox="1">
            <a:spLocks noChangeArrowheads="1"/>
          </p:cNvSpPr>
          <p:nvPr/>
        </p:nvSpPr>
        <p:spPr bwMode="auto">
          <a:xfrm>
            <a:off x="1339850" y="1800860"/>
            <a:ext cx="5712142" cy="216154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just">
              <a:lnSpc>
                <a:spcPct val="107000"/>
              </a:lnSpc>
              <a:spcAft>
                <a:spcPts val="800"/>
              </a:spcAft>
            </a:pPr>
            <a:r>
              <a:rPr lang="fr-FR" sz="1050" dirty="0">
                <a:effectLst/>
                <a:latin typeface="Calibri" panose="020F0502020204030204" pitchFamily="34" charset="0"/>
                <a:ea typeface="Calibri" panose="020F0502020204030204" pitchFamily="34" charset="0"/>
                <a:cs typeface="Times New Roman" panose="02020603050405020304" pitchFamily="18" charset="0"/>
              </a:rPr>
              <a:t>« Comme ils ne sont point guidés par l’intention de convertir les Indiens, de s’établir ou de rester dans le pays plus de temps qu’il ne faudra pour avoir de l’or et s’enrichir de quelque façon que ce soit, ils s’adonnent à toute sorte de fraudes et d’homicides et commettent d’innombrables vilénies […]. Lorsque les conquistadors et les capitaines viennent ici, ils ne prennent ni les soldats les plus consciencieux, ni les plus renommés, mais les premiers qu’ils rencontrent ou ceux qui leur semble les plus aptes au vol et au pillage, blanchis sous les harnais</a:t>
            </a:r>
            <a:r>
              <a:rPr lang="fr-FR" sz="1050"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fr-FR" sz="1050" dirty="0">
                <a:effectLst/>
                <a:latin typeface="Calibri" panose="020F0502020204030204" pitchFamily="34" charset="0"/>
                <a:ea typeface="Calibri" panose="020F0502020204030204" pitchFamily="34" charset="0"/>
                <a:cs typeface="Times New Roman" panose="02020603050405020304" pitchFamily="18" charset="0"/>
              </a:rPr>
              <a:t> et dépourvus de scrupules, mais qu’ils connaissent en aucune façon ; celui-ci est engagé parce qu’il aurait été à la bataille de Ravenne, tel autre car il prétend avoir participé à celle de Pavie, au sac de Gênes ou de Rome lorsqu’il est plus vantard et sans vergogne. Un seul d’entre eux réussit à pervertir toute une troupe.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fr-FR" sz="200" dirty="0">
                <a:effectLst/>
                <a:latin typeface="Calibri" panose="020F0502020204030204" pitchFamily="34" charset="0"/>
                <a:ea typeface="Calibri" panose="020F0502020204030204" pitchFamily="34" charset="0"/>
                <a:cs typeface="Times New Roman" panose="02020603050405020304" pitchFamily="18" charset="0"/>
              </a:rPr>
              <a:t> </a:t>
            </a:r>
            <a:r>
              <a:rPr lang="fr-FR" sz="1000" dirty="0">
                <a:effectLst/>
                <a:latin typeface="Calibri" panose="020F0502020204030204" pitchFamily="34" charset="0"/>
                <a:ea typeface="Calibri" panose="020F0502020204030204" pitchFamily="34" charset="0"/>
                <a:cs typeface="Times New Roman" panose="02020603050405020304" pitchFamily="18" charset="0"/>
              </a:rPr>
              <a:t>Gonzalo Fernandez de Oviedo, </a:t>
            </a:r>
            <a:r>
              <a:rPr lang="fr-FR" sz="1000" i="1" dirty="0">
                <a:effectLst/>
                <a:latin typeface="Calibri" panose="020F0502020204030204" pitchFamily="34" charset="0"/>
                <a:ea typeface="Calibri" panose="020F0502020204030204" pitchFamily="34" charset="0"/>
                <a:cs typeface="Times New Roman" panose="02020603050405020304" pitchFamily="18" charset="0"/>
              </a:rPr>
              <a:t>Histoire générale et naturelle est Indes</a:t>
            </a:r>
            <a:r>
              <a:rPr lang="fr-FR" sz="1000" dirty="0">
                <a:effectLst/>
                <a:latin typeface="Calibri" panose="020F0502020204030204" pitchFamily="34" charset="0"/>
                <a:ea typeface="Calibri" panose="020F0502020204030204" pitchFamily="34" charset="0"/>
                <a:cs typeface="Times New Roman" panose="02020603050405020304" pitchFamily="18" charset="0"/>
              </a:rPr>
              <a:t>, 1535.</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099310" lvl="0" indent="-342900">
              <a:lnSpc>
                <a:spcPct val="107000"/>
              </a:lnSpc>
              <a:spcAft>
                <a:spcPts val="800"/>
              </a:spcAft>
              <a:buFont typeface="+mj-lt"/>
              <a:buAutoNum type="arabicPeriod"/>
            </a:pPr>
            <a:r>
              <a:rPr lang="fr-FR" sz="900" dirty="0">
                <a:effectLst/>
                <a:latin typeface="Calibri" panose="020F0502020204030204" pitchFamily="34" charset="0"/>
                <a:ea typeface="Calibri" panose="020F0502020204030204" pitchFamily="34" charset="0"/>
                <a:cs typeface="Times New Roman" panose="02020603050405020304" pitchFamily="18" charset="0"/>
              </a:rPr>
              <a:t>Ayant une longue expérience du combat.</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1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10" name="Zone de texte 3">
            <a:extLst>
              <a:ext uri="{FF2B5EF4-FFF2-40B4-BE49-F238E27FC236}">
                <a16:creationId xmlns:a16="http://schemas.microsoft.com/office/drawing/2014/main" id="{D79FC5C8-AA16-46AE-AD2D-3C7614DB3DA2}"/>
              </a:ext>
            </a:extLst>
          </p:cNvPr>
          <p:cNvSpPr txBox="1">
            <a:spLocks/>
          </p:cNvSpPr>
          <p:nvPr/>
        </p:nvSpPr>
        <p:spPr>
          <a:xfrm>
            <a:off x="1276350" y="1524000"/>
            <a:ext cx="5016330" cy="304733"/>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07000"/>
              </a:lnSpc>
              <a:spcAft>
                <a:spcPts val="800"/>
              </a:spcAft>
            </a:pPr>
            <a:r>
              <a:rPr lang="fr-FR" sz="1000" b="1">
                <a:effectLst/>
                <a:highlight>
                  <a:srgbClr val="D3D3D3"/>
                </a:highlight>
                <a:latin typeface="Century Gothic" panose="020B0502020202020204" pitchFamily="34" charset="0"/>
                <a:ea typeface="Calibri" panose="020F0502020204030204" pitchFamily="34" charset="0"/>
                <a:cs typeface="Times New Roman" panose="02020603050405020304" pitchFamily="18" charset="0"/>
              </a:rPr>
              <a:t>Doc. 1 : Les soldats de la conquête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11" name="ZoneTexte 7">
            <a:extLst>
              <a:ext uri="{FF2B5EF4-FFF2-40B4-BE49-F238E27FC236}">
                <a16:creationId xmlns:a16="http://schemas.microsoft.com/office/drawing/2014/main" id="{F3095A0F-82B6-4C89-8A25-E22FC2AC3CE4}"/>
              </a:ext>
            </a:extLst>
          </p:cNvPr>
          <p:cNvSpPr txBox="1"/>
          <p:nvPr/>
        </p:nvSpPr>
        <p:spPr>
          <a:xfrm>
            <a:off x="1349375" y="550792"/>
            <a:ext cx="8842375" cy="640080"/>
          </a:xfrm>
          <a:prstGeom prst="rect">
            <a:avLst/>
          </a:prstGeom>
          <a:solidFill>
            <a:srgbClr val="C0504D">
              <a:lumMod val="40000"/>
              <a:lumOff val="60000"/>
            </a:srgbClr>
          </a:solidFill>
          <a:ln>
            <a:solidFill>
              <a:sysClr val="windowText" lastClr="000000"/>
            </a:solidFill>
          </a:ln>
        </p:spPr>
        <p:txBody>
          <a:bodyPr wrap="square" rtlCol="0">
            <a:noAutofit/>
          </a:bodyPr>
          <a:lstStyle/>
          <a:p>
            <a:pPr algn="ctr"/>
            <a:r>
              <a:rPr lang="fr-FR" sz="1100" b="1" u="sng" cap="small" dirty="0">
                <a:solidFill>
                  <a:srgbClr val="000000"/>
                </a:solidFill>
                <a:effectLst/>
                <a:latin typeface="Century Gothic" panose="020B0502020202020204" pitchFamily="34" charset="0"/>
                <a:ea typeface="Times New Roman" panose="02020603050405020304" pitchFamily="18" charset="0"/>
              </a:rPr>
              <a:t>Complétez le tableau (citez, expliquez et organisez des informations)</a:t>
            </a:r>
            <a:r>
              <a:rPr lang="fr-FR" sz="1100" b="1" cap="small" dirty="0">
                <a:solidFill>
                  <a:srgbClr val="000000"/>
                </a:solidFill>
                <a:effectLst/>
                <a:latin typeface="Century Gothic" panose="020B0502020202020204" pitchFamily="34" charset="0"/>
                <a:ea typeface="Times New Roman" panose="02020603050405020304" pitchFamily="18" charset="0"/>
              </a:rPr>
              <a:t> (Doc. 1 et 2)</a:t>
            </a:r>
            <a:endParaRPr lang="fr-FR" sz="1600" dirty="0">
              <a:effectLst/>
              <a:latin typeface="Times New Roman" panose="02020603050405020304" pitchFamily="18" charset="0"/>
              <a:ea typeface="Times New Roman" panose="02020603050405020304" pitchFamily="18" charset="0"/>
            </a:endParaRPr>
          </a:p>
          <a:p>
            <a:pPr algn="ctr">
              <a:lnSpc>
                <a:spcPct val="107000"/>
              </a:lnSpc>
              <a:spcAft>
                <a:spcPts val="800"/>
              </a:spcAft>
            </a:pPr>
            <a:r>
              <a:rPr lang="fr-FR" sz="1100" kern="1200" dirty="0">
                <a:effectLst/>
                <a:latin typeface="Century Gothic" panose="020B0502020202020204" pitchFamily="34" charset="0"/>
                <a:ea typeface="Calibri" panose="020F0502020204030204" pitchFamily="34" charset="0"/>
                <a:cs typeface="Times New Roman" panose="02020603050405020304" pitchFamily="18" charset="0"/>
              </a:rPr>
              <a:t>Expliquez les motivations des conquérants espagnols et la façon dont ils se comportent avec les populations amérindiennes. Puis, présentez les conquêtes de leurs deux principaux chefs.</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Zone de texte 1">
            <a:extLst>
              <a:ext uri="{FF2B5EF4-FFF2-40B4-BE49-F238E27FC236}">
                <a16:creationId xmlns:a16="http://schemas.microsoft.com/office/drawing/2014/main" id="{9B234448-6041-494C-A358-63C66040EA72}"/>
              </a:ext>
            </a:extLst>
          </p:cNvPr>
          <p:cNvSpPr txBox="1"/>
          <p:nvPr/>
        </p:nvSpPr>
        <p:spPr>
          <a:xfrm>
            <a:off x="8515350" y="5943600"/>
            <a:ext cx="1018540" cy="2286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900" dirty="0">
                <a:effectLst/>
                <a:latin typeface="Tw Cen MT" panose="020B0602020104020603" pitchFamily="34" charset="0"/>
                <a:ea typeface="Calibri" panose="020F0502020204030204" pitchFamily="34" charset="0"/>
                <a:cs typeface="Times New Roman" panose="02020603050405020304" pitchFamily="18" charset="0"/>
              </a:rPr>
              <a:t>© Hatier, 2019</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58518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Righ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age 4" descr="Une image contenant texte, meubles, tissu, commode&#10;&#10;Description générée automatiquement">
            <a:extLst>
              <a:ext uri="{FF2B5EF4-FFF2-40B4-BE49-F238E27FC236}">
                <a16:creationId xmlns:a16="http://schemas.microsoft.com/office/drawing/2014/main" id="{08ECE573-F51C-4265-9753-7C0C34DC903E}"/>
              </a:ext>
            </a:extLst>
          </p:cNvPr>
          <p:cNvPicPr>
            <a:picLocks noChangeAspect="1"/>
          </p:cNvPicPr>
          <p:nvPr/>
        </p:nvPicPr>
        <p:blipFill rotWithShape="1">
          <a:blip r:embed="rId3">
            <a:extLst>
              <a:ext uri="{28A0092B-C50C-407E-A947-70E740481C1C}">
                <a14:useLocalDpi xmlns:a14="http://schemas.microsoft.com/office/drawing/2010/main" val="0"/>
              </a:ext>
            </a:extLst>
          </a:blip>
          <a:srcRect l="16469" r="9741" b="1"/>
          <a:stretch/>
        </p:blipFill>
        <p:spPr>
          <a:xfrm>
            <a:off x="-2260" y="0"/>
            <a:ext cx="12194261" cy="6858002"/>
          </a:xfrm>
          <a:prstGeom prst="rect">
            <a:avLst/>
          </a:prstGeom>
        </p:spPr>
      </p:pic>
      <p:sp>
        <p:nvSpPr>
          <p:cNvPr id="6" name="Rectangle 5">
            <a:extLst>
              <a:ext uri="{FF2B5EF4-FFF2-40B4-BE49-F238E27FC236}">
                <a16:creationId xmlns:a16="http://schemas.microsoft.com/office/drawing/2014/main" id="{44350913-D884-4CF1-A6D3-7B7E53D25440}"/>
              </a:ext>
            </a:extLst>
          </p:cNvPr>
          <p:cNvSpPr/>
          <p:nvPr/>
        </p:nvSpPr>
        <p:spPr>
          <a:xfrm>
            <a:off x="0" y="-74330"/>
            <a:ext cx="12192000" cy="6942840"/>
          </a:xfrm>
          <a:prstGeom prst="rect">
            <a:avLst/>
          </a:prstGeom>
          <a:solidFill>
            <a:schemeClr val="bg1">
              <a:alpha val="8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a:solidFill>
                  <a:schemeClr val="tx2"/>
                </a:solidFill>
                <a:latin typeface="Tw Cen MT" pitchFamily="34" charset="0"/>
              </a:rPr>
              <a:t> </a:t>
            </a:r>
          </a:p>
          <a:p>
            <a:pPr algn="just">
              <a:buFont typeface="Wingdings" pitchFamily="2" charset="2"/>
              <a:buChar char="q"/>
            </a:pPr>
            <a:endParaRPr lang="fr-FR" b="1" dirty="0">
              <a:solidFill>
                <a:schemeClr val="tx2"/>
              </a:solidFill>
              <a:latin typeface="Tw Cen MT" pitchFamily="34" charset="0"/>
            </a:endParaRPr>
          </a:p>
          <a:p>
            <a:pPr algn="ctr"/>
            <a:endParaRPr lang="fr-FR" dirty="0">
              <a:solidFill>
                <a:schemeClr val="tx2"/>
              </a:solidFill>
            </a:endParaRPr>
          </a:p>
        </p:txBody>
      </p:sp>
      <p:sp>
        <p:nvSpPr>
          <p:cNvPr id="4" name="ZoneTexte 3">
            <a:extLst>
              <a:ext uri="{FF2B5EF4-FFF2-40B4-BE49-F238E27FC236}">
                <a16:creationId xmlns:a16="http://schemas.microsoft.com/office/drawing/2014/main" id="{A5E65B76-D6BC-45D9-A305-0EBE8B5A807B}"/>
              </a:ext>
            </a:extLst>
          </p:cNvPr>
          <p:cNvSpPr txBox="1"/>
          <p:nvPr/>
        </p:nvSpPr>
        <p:spPr>
          <a:xfrm>
            <a:off x="1485900" y="23405"/>
            <a:ext cx="9144000" cy="400110"/>
          </a:xfrm>
          <a:prstGeom prst="rect">
            <a:avLst/>
          </a:prstGeom>
          <a:noFill/>
        </p:spPr>
        <p:txBody>
          <a:bodyPr wrap="square" rtlCol="0">
            <a:spAutoFit/>
          </a:bodyPr>
          <a:lstStyle/>
          <a:p>
            <a:pPr algn="ctr"/>
            <a:r>
              <a:rPr lang="fr-FR" sz="2000" b="1" u="sng" dirty="0">
                <a:solidFill>
                  <a:srgbClr val="00B050"/>
                </a:solidFill>
              </a:rPr>
              <a:t>CORRECTION – NIVEAU 2</a:t>
            </a:r>
          </a:p>
        </p:txBody>
      </p:sp>
      <p:graphicFrame>
        <p:nvGraphicFramePr>
          <p:cNvPr id="7" name="Tableau 6">
            <a:extLst>
              <a:ext uri="{FF2B5EF4-FFF2-40B4-BE49-F238E27FC236}">
                <a16:creationId xmlns:a16="http://schemas.microsoft.com/office/drawing/2014/main" id="{A90621F6-0405-4CE6-BD90-28B37BDCE937}"/>
              </a:ext>
            </a:extLst>
          </p:cNvPr>
          <p:cNvGraphicFramePr>
            <a:graphicFrameLocks noGrp="1"/>
          </p:cNvGraphicFramePr>
          <p:nvPr>
            <p:extLst>
              <p:ext uri="{D42A27DB-BD31-4B8C-83A1-F6EECF244321}">
                <p14:modId xmlns:p14="http://schemas.microsoft.com/office/powerpoint/2010/main" val="2555404018"/>
              </p:ext>
            </p:extLst>
          </p:nvPr>
        </p:nvGraphicFramePr>
        <p:xfrm>
          <a:off x="1589137" y="607870"/>
          <a:ext cx="8839200" cy="6223091"/>
        </p:xfrm>
        <a:graphic>
          <a:graphicData uri="http://schemas.openxmlformats.org/drawingml/2006/table">
            <a:tbl>
              <a:tblPr firstRow="1" firstCol="1" lastRow="1" lastCol="1" bandRow="1" bandCol="1">
                <a:tableStyleId>{5940675A-B579-460E-94D1-54222C63F5DA}</a:tableStyleId>
              </a:tblPr>
              <a:tblGrid>
                <a:gridCol w="4242848">
                  <a:extLst>
                    <a:ext uri="{9D8B030D-6E8A-4147-A177-3AD203B41FA5}">
                      <a16:colId xmlns:a16="http://schemas.microsoft.com/office/drawing/2014/main" val="2846766026"/>
                    </a:ext>
                  </a:extLst>
                </a:gridCol>
                <a:gridCol w="4596352">
                  <a:extLst>
                    <a:ext uri="{9D8B030D-6E8A-4147-A177-3AD203B41FA5}">
                      <a16:colId xmlns:a16="http://schemas.microsoft.com/office/drawing/2014/main" val="4125478734"/>
                    </a:ext>
                  </a:extLst>
                </a:gridCol>
              </a:tblGrid>
              <a:tr h="304798">
                <a:tc>
                  <a:txBody>
                    <a:bodyPr/>
                    <a:lstStyle/>
                    <a:p>
                      <a:pPr marL="74930" marR="43815" algn="ctr">
                        <a:spcAft>
                          <a:spcPts val="0"/>
                        </a:spcAft>
                      </a:pPr>
                      <a:r>
                        <a:rPr lang="en-US" sz="1600" i="1" dirty="0">
                          <a:effectLst/>
                        </a:rPr>
                        <a:t>Citations/descriptions du document</a:t>
                      </a:r>
                      <a:endParaRPr lang="fr-FR" sz="1600" i="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892175" marR="881380" algn="ctr">
                        <a:spcAft>
                          <a:spcPts val="0"/>
                        </a:spcAft>
                      </a:pPr>
                      <a:r>
                        <a:rPr lang="en-US" sz="1600" i="1" dirty="0">
                          <a:effectLst/>
                        </a:rPr>
                        <a:t>Explications</a:t>
                      </a:r>
                      <a:endParaRPr lang="fr-FR" sz="1600" i="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3520111231"/>
                  </a:ext>
                </a:extLst>
              </a:tr>
              <a:tr h="609600">
                <a:tc gridSpan="2">
                  <a:txBody>
                    <a:bodyPr/>
                    <a:lstStyle/>
                    <a:p>
                      <a:pPr marL="74930" algn="l">
                        <a:spcBef>
                          <a:spcPts val="240"/>
                        </a:spcBef>
                        <a:spcAft>
                          <a:spcPts val="0"/>
                        </a:spcAft>
                      </a:pPr>
                      <a:endParaRPr lang="fr-FR"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fr-FR"/>
                    </a:p>
                  </a:txBody>
                  <a:tcPr/>
                </a:tc>
                <a:extLst>
                  <a:ext uri="{0D108BD9-81ED-4DB2-BD59-A6C34878D82A}">
                    <a16:rowId xmlns:a16="http://schemas.microsoft.com/office/drawing/2014/main" val="888655552"/>
                  </a:ext>
                </a:extLst>
              </a:tr>
              <a:tr h="1752600">
                <a:tc>
                  <a:txBody>
                    <a:bodyPr/>
                    <a:lstStyle/>
                    <a:p>
                      <a:pPr marL="342900" marR="125730" lvl="0" indent="-342900" algn="just">
                        <a:spcBef>
                          <a:spcPts val="275"/>
                        </a:spcBef>
                        <a:spcAft>
                          <a:spcPts val="0"/>
                        </a:spcAft>
                        <a:buFont typeface="Wingdings" panose="05000000000000000000" pitchFamily="2" charset="2"/>
                        <a:buChar char=""/>
                      </a:pPr>
                      <a:r>
                        <a:rPr lang="fr-FR" sz="1600" dirty="0">
                          <a:solidFill>
                            <a:srgbClr val="0070C0"/>
                          </a:solidFill>
                          <a:effectLst/>
                        </a:rPr>
                        <a:t> </a:t>
                      </a:r>
                    </a:p>
                    <a:p>
                      <a:pPr marL="146050" marR="125730" algn="just">
                        <a:spcBef>
                          <a:spcPts val="275"/>
                        </a:spcBef>
                        <a:spcAft>
                          <a:spcPts val="0"/>
                        </a:spcAft>
                      </a:pPr>
                      <a:endParaRPr lang="fr-FR" sz="1600" dirty="0">
                        <a:solidFill>
                          <a:srgbClr val="0070C0"/>
                        </a:solidFill>
                        <a:effectLst/>
                      </a:endParaRPr>
                    </a:p>
                    <a:p>
                      <a:pPr marL="342900" marR="55880" lvl="0" indent="-342900" algn="l">
                        <a:spcBef>
                          <a:spcPts val="275"/>
                        </a:spcBef>
                        <a:spcAft>
                          <a:spcPts val="0"/>
                        </a:spcAft>
                        <a:buFont typeface="Wingdings" panose="05000000000000000000" pitchFamily="2" charset="2"/>
                        <a:buChar char=""/>
                      </a:pPr>
                      <a:r>
                        <a:rPr lang="fr-FR" sz="1600" dirty="0">
                          <a:solidFill>
                            <a:srgbClr val="0070C0"/>
                          </a:solidFill>
                          <a:effectLst/>
                        </a:rPr>
                        <a:t> </a:t>
                      </a:r>
                    </a:p>
                    <a:p>
                      <a:pPr marL="0" marR="55880" lvl="0" indent="0" algn="l">
                        <a:spcBef>
                          <a:spcPts val="275"/>
                        </a:spcBef>
                        <a:spcAft>
                          <a:spcPts val="0"/>
                        </a:spcAft>
                        <a:buFont typeface="Wingdings" panose="05000000000000000000" pitchFamily="2" charset="2"/>
                        <a:buNone/>
                      </a:pPr>
                      <a:endParaRPr lang="fr-FR" sz="1400" dirty="0">
                        <a:solidFill>
                          <a:srgbClr val="0070C0"/>
                        </a:solidFill>
                        <a:effectLst/>
                      </a:endParaRPr>
                    </a:p>
                    <a:p>
                      <a:pPr marL="342900" marR="125730" lvl="0" indent="-342900" algn="just">
                        <a:spcBef>
                          <a:spcPts val="275"/>
                        </a:spcBef>
                        <a:spcAft>
                          <a:spcPts val="0"/>
                        </a:spcAft>
                        <a:buFont typeface="Wingdings" panose="05000000000000000000" pitchFamily="2" charset="2"/>
                        <a:buChar char=""/>
                      </a:pPr>
                      <a:r>
                        <a:rPr lang="fr-FR" sz="1600" dirty="0">
                          <a:solidFill>
                            <a:srgbClr val="0070C0"/>
                          </a:solidFill>
                          <a:effectLst/>
                        </a:rPr>
                        <a:t> </a:t>
                      </a:r>
                      <a:endParaRPr lang="fr-FR" sz="1600" dirty="0">
                        <a:solidFill>
                          <a:srgbClr val="0070C0"/>
                        </a:solidFill>
                        <a:effectLst/>
                        <a:latin typeface="Calibri" panose="020F0502020204030204" pitchFamily="34" charset="0"/>
                        <a:ea typeface="Calibri" panose="020F0502020204030204" pitchFamily="34" charset="0"/>
                        <a:cs typeface="Wingdings" panose="05000000000000000000" pitchFamily="2" charset="2"/>
                      </a:endParaRPr>
                    </a:p>
                  </a:txBody>
                  <a:tcPr marL="0" marR="0" marT="0" marB="0"/>
                </a:tc>
                <a:tc>
                  <a:txBody>
                    <a:bodyPr/>
                    <a:lstStyle/>
                    <a:p>
                      <a:pPr marL="342900" marR="19685" lvl="0" indent="-342900" algn="just">
                        <a:lnSpc>
                          <a:spcPct val="107000"/>
                        </a:lnSpc>
                        <a:spcAft>
                          <a:spcPts val="800"/>
                        </a:spcAft>
                        <a:buFont typeface="Wingdings" panose="05000000000000000000" pitchFamily="2" charset="2"/>
                        <a:buChar char=""/>
                      </a:pPr>
                      <a:r>
                        <a:rPr lang="fr-FR" sz="1600" dirty="0">
                          <a:solidFill>
                            <a:srgbClr val="0070C0"/>
                          </a:solidFill>
                          <a:effectLst/>
                        </a:rPr>
                        <a:t> </a:t>
                      </a:r>
                    </a:p>
                    <a:p>
                      <a:pPr marL="0" marR="19685" lvl="0" indent="0" algn="just">
                        <a:lnSpc>
                          <a:spcPct val="107000"/>
                        </a:lnSpc>
                        <a:spcAft>
                          <a:spcPts val="800"/>
                        </a:spcAft>
                        <a:buFont typeface="Wingdings" panose="05000000000000000000" pitchFamily="2" charset="2"/>
                        <a:buNone/>
                      </a:pPr>
                      <a:endParaRPr lang="fr-FR" sz="800" dirty="0">
                        <a:solidFill>
                          <a:srgbClr val="0070C0"/>
                        </a:solidFill>
                        <a:effectLst/>
                      </a:endParaRPr>
                    </a:p>
                    <a:p>
                      <a:pPr marL="342900" lvl="0" indent="-342900" algn="just">
                        <a:lnSpc>
                          <a:spcPct val="107000"/>
                        </a:lnSpc>
                        <a:spcAft>
                          <a:spcPts val="800"/>
                        </a:spcAft>
                        <a:buFont typeface="Wingdings" panose="05000000000000000000" pitchFamily="2" charset="2"/>
                        <a:buChar char=""/>
                      </a:pPr>
                      <a:r>
                        <a:rPr lang="fr-FR" sz="1600" dirty="0">
                          <a:solidFill>
                            <a:srgbClr val="0070C0"/>
                          </a:solidFill>
                          <a:effectLst/>
                        </a:rPr>
                        <a:t> </a:t>
                      </a:r>
                    </a:p>
                    <a:p>
                      <a:pPr marL="0" lvl="0" indent="0" algn="just">
                        <a:lnSpc>
                          <a:spcPct val="107000"/>
                        </a:lnSpc>
                        <a:spcAft>
                          <a:spcPts val="800"/>
                        </a:spcAft>
                        <a:buFont typeface="Wingdings" panose="05000000000000000000" pitchFamily="2" charset="2"/>
                        <a:buNone/>
                      </a:pPr>
                      <a:endParaRPr lang="fr-FR" sz="500" dirty="0">
                        <a:solidFill>
                          <a:srgbClr val="0070C0"/>
                        </a:solidFill>
                        <a:effectLst/>
                      </a:endParaRPr>
                    </a:p>
                    <a:p>
                      <a:pPr marL="342900" lvl="0" indent="-342900" algn="just">
                        <a:lnSpc>
                          <a:spcPct val="107000"/>
                        </a:lnSpc>
                        <a:spcAft>
                          <a:spcPts val="800"/>
                        </a:spcAft>
                        <a:buFont typeface="Wingdings" panose="05000000000000000000" pitchFamily="2" charset="2"/>
                        <a:buChar char=""/>
                      </a:pPr>
                      <a:r>
                        <a:rPr lang="fr-FR" sz="1600" dirty="0">
                          <a:solidFill>
                            <a:srgbClr val="0070C0"/>
                          </a:solidFill>
                          <a:effectLst/>
                        </a:rPr>
                        <a:t> </a:t>
                      </a:r>
                      <a:endParaRPr lang="fr-FR" sz="1600" dirty="0">
                        <a:solidFill>
                          <a:srgbClr val="0070C0"/>
                        </a:solidFill>
                        <a:effectLst/>
                        <a:latin typeface="Calibri" panose="020F0502020204030204" pitchFamily="34" charset="0"/>
                        <a:ea typeface="Calibri" panose="020F0502020204030204" pitchFamily="34" charset="0"/>
                        <a:cs typeface="Wingdings" panose="05000000000000000000" pitchFamily="2" charset="2"/>
                      </a:endParaRPr>
                    </a:p>
                  </a:txBody>
                  <a:tcPr marL="0" marR="0" marT="0" marB="0"/>
                </a:tc>
                <a:extLst>
                  <a:ext uri="{0D108BD9-81ED-4DB2-BD59-A6C34878D82A}">
                    <a16:rowId xmlns:a16="http://schemas.microsoft.com/office/drawing/2014/main" val="41097599"/>
                  </a:ext>
                </a:extLst>
              </a:tr>
              <a:tr h="392954">
                <a:tc gridSpan="2">
                  <a:txBody>
                    <a:bodyPr/>
                    <a:lstStyle/>
                    <a:p>
                      <a:pPr marL="38735" algn="l">
                        <a:spcBef>
                          <a:spcPts val="255"/>
                        </a:spcBef>
                        <a:spcAft>
                          <a:spcPts val="0"/>
                        </a:spcAft>
                      </a:pPr>
                      <a:endParaRPr lang="fr-FR"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fr-FR"/>
                    </a:p>
                  </a:txBody>
                  <a:tcPr/>
                </a:tc>
                <a:extLst>
                  <a:ext uri="{0D108BD9-81ED-4DB2-BD59-A6C34878D82A}">
                    <a16:rowId xmlns:a16="http://schemas.microsoft.com/office/drawing/2014/main" val="1380728129"/>
                  </a:ext>
                </a:extLst>
              </a:tr>
              <a:tr h="3163139">
                <a:tc>
                  <a:txBody>
                    <a:bodyPr/>
                    <a:lstStyle/>
                    <a:p>
                      <a:pPr marL="342900" marR="125730" lvl="0" indent="-342900" algn="just">
                        <a:spcBef>
                          <a:spcPts val="275"/>
                        </a:spcBef>
                        <a:spcAft>
                          <a:spcPts val="0"/>
                        </a:spcAft>
                        <a:buFont typeface="Wingdings" panose="05000000000000000000" pitchFamily="2" charset="2"/>
                        <a:buChar char=""/>
                      </a:pPr>
                      <a:r>
                        <a:rPr lang="fr-FR" sz="1600" dirty="0">
                          <a:solidFill>
                            <a:srgbClr val="0070C0"/>
                          </a:solidFill>
                          <a:effectLst/>
                        </a:rPr>
                        <a:t> </a:t>
                      </a:r>
                    </a:p>
                    <a:p>
                      <a:pPr marL="146050" marR="125730" algn="just">
                        <a:spcBef>
                          <a:spcPts val="275"/>
                        </a:spcBef>
                        <a:spcAft>
                          <a:spcPts val="0"/>
                        </a:spcAft>
                      </a:pPr>
                      <a:r>
                        <a:rPr lang="fr-FR" sz="1600" dirty="0">
                          <a:solidFill>
                            <a:srgbClr val="0070C0"/>
                          </a:solidFill>
                          <a:effectLst/>
                        </a:rPr>
                        <a:t> </a:t>
                      </a:r>
                    </a:p>
                    <a:p>
                      <a:pPr marL="146050" marR="125730" algn="just">
                        <a:spcBef>
                          <a:spcPts val="275"/>
                        </a:spcBef>
                        <a:spcAft>
                          <a:spcPts val="0"/>
                        </a:spcAft>
                      </a:pPr>
                      <a:endParaRPr lang="fr-FR" sz="1050" dirty="0">
                        <a:solidFill>
                          <a:srgbClr val="0070C0"/>
                        </a:solidFill>
                        <a:effectLst/>
                      </a:endParaRPr>
                    </a:p>
                    <a:p>
                      <a:pPr marL="342900" marR="55880" lvl="0" indent="-342900" algn="l">
                        <a:spcBef>
                          <a:spcPts val="275"/>
                        </a:spcBef>
                        <a:spcAft>
                          <a:spcPts val="0"/>
                        </a:spcAft>
                        <a:buFont typeface="Wingdings" panose="05000000000000000000" pitchFamily="2" charset="2"/>
                        <a:buChar char=""/>
                      </a:pPr>
                      <a:r>
                        <a:rPr lang="fr-FR" sz="1600" dirty="0">
                          <a:solidFill>
                            <a:srgbClr val="0070C0"/>
                          </a:solidFill>
                          <a:effectLst/>
                        </a:rPr>
                        <a:t> </a:t>
                      </a:r>
                    </a:p>
                    <a:p>
                      <a:pPr marL="0" marR="55880" lvl="0" indent="0" algn="l">
                        <a:spcBef>
                          <a:spcPts val="275"/>
                        </a:spcBef>
                        <a:spcAft>
                          <a:spcPts val="0"/>
                        </a:spcAft>
                        <a:buFont typeface="Wingdings" panose="05000000000000000000" pitchFamily="2" charset="2"/>
                        <a:buNone/>
                      </a:pPr>
                      <a:endParaRPr lang="fr-FR" sz="1800" dirty="0">
                        <a:solidFill>
                          <a:srgbClr val="0070C0"/>
                        </a:solidFill>
                        <a:effectLst/>
                      </a:endParaRPr>
                    </a:p>
                    <a:p>
                      <a:pPr marL="342900" marR="125730" lvl="0" indent="-342900" algn="just">
                        <a:spcBef>
                          <a:spcPts val="275"/>
                        </a:spcBef>
                        <a:spcAft>
                          <a:spcPts val="0"/>
                        </a:spcAft>
                        <a:buFont typeface="Wingdings" panose="05000000000000000000" pitchFamily="2" charset="2"/>
                        <a:buChar char=""/>
                      </a:pPr>
                      <a:r>
                        <a:rPr lang="fr-FR" sz="1600" dirty="0">
                          <a:solidFill>
                            <a:srgbClr val="0070C0"/>
                          </a:solidFill>
                          <a:effectLst/>
                        </a:rPr>
                        <a:t> </a:t>
                      </a:r>
                      <a:endParaRPr lang="fr-FR" sz="1600" dirty="0">
                        <a:solidFill>
                          <a:srgbClr val="0070C0"/>
                        </a:solidFill>
                        <a:effectLst/>
                        <a:latin typeface="Calibri" panose="020F0502020204030204" pitchFamily="34" charset="0"/>
                        <a:ea typeface="Calibri" panose="020F0502020204030204" pitchFamily="34" charset="0"/>
                        <a:cs typeface="Wingdings" panose="05000000000000000000" pitchFamily="2" charset="2"/>
                      </a:endParaRPr>
                    </a:p>
                  </a:txBody>
                  <a:tcPr marL="0" marR="0" marT="0" marB="0"/>
                </a:tc>
                <a:tc>
                  <a:txBody>
                    <a:bodyPr/>
                    <a:lstStyle/>
                    <a:p>
                      <a:pPr marL="342900" marR="19685" lvl="0" indent="-342900" algn="just">
                        <a:lnSpc>
                          <a:spcPct val="107000"/>
                        </a:lnSpc>
                        <a:spcAft>
                          <a:spcPts val="800"/>
                        </a:spcAft>
                        <a:buFont typeface="Wingdings" panose="05000000000000000000" pitchFamily="2" charset="2"/>
                        <a:buChar char=""/>
                      </a:pPr>
                      <a:r>
                        <a:rPr lang="fr-FR" sz="1600" dirty="0">
                          <a:solidFill>
                            <a:srgbClr val="0070C0"/>
                          </a:solidFill>
                          <a:effectLst/>
                        </a:rPr>
                        <a:t> </a:t>
                      </a:r>
                    </a:p>
                    <a:p>
                      <a:pPr marL="342900" marR="19685" lvl="0" indent="-342900" algn="just">
                        <a:lnSpc>
                          <a:spcPct val="107000"/>
                        </a:lnSpc>
                        <a:spcAft>
                          <a:spcPts val="800"/>
                        </a:spcAft>
                        <a:buFont typeface="Wingdings" panose="05000000000000000000" pitchFamily="2" charset="2"/>
                        <a:buChar char=""/>
                      </a:pPr>
                      <a:endParaRPr lang="fr-FR" sz="1600" dirty="0">
                        <a:solidFill>
                          <a:srgbClr val="0070C0"/>
                        </a:solidFill>
                        <a:effectLst/>
                      </a:endParaRPr>
                    </a:p>
                    <a:p>
                      <a:pPr marL="342900" marR="19685" lvl="0" indent="-342900" algn="just">
                        <a:lnSpc>
                          <a:spcPct val="107000"/>
                        </a:lnSpc>
                        <a:spcAft>
                          <a:spcPts val="800"/>
                        </a:spcAft>
                        <a:buFont typeface="Wingdings" panose="05000000000000000000" pitchFamily="2" charset="2"/>
                        <a:buChar char=""/>
                      </a:pPr>
                      <a:r>
                        <a:rPr lang="fr-FR" sz="1600" dirty="0">
                          <a:solidFill>
                            <a:srgbClr val="0070C0"/>
                          </a:solidFill>
                          <a:effectLst/>
                        </a:rPr>
                        <a:t> </a:t>
                      </a:r>
                    </a:p>
                    <a:p>
                      <a:pPr algn="just">
                        <a:lnSpc>
                          <a:spcPct val="107000"/>
                        </a:lnSpc>
                        <a:spcAft>
                          <a:spcPts val="800"/>
                        </a:spcAft>
                      </a:pPr>
                      <a:r>
                        <a:rPr lang="fr-FR" sz="1600" dirty="0">
                          <a:solidFill>
                            <a:srgbClr val="0070C0"/>
                          </a:solidFill>
                          <a:effectLst/>
                        </a:rPr>
                        <a:t> </a:t>
                      </a:r>
                    </a:p>
                    <a:p>
                      <a:pPr marL="342900" lvl="0" indent="-342900" algn="just">
                        <a:lnSpc>
                          <a:spcPct val="107000"/>
                        </a:lnSpc>
                        <a:spcAft>
                          <a:spcPts val="800"/>
                        </a:spcAft>
                        <a:buFont typeface="Wingdings" panose="05000000000000000000" pitchFamily="2" charset="2"/>
                        <a:buChar char=""/>
                      </a:pPr>
                      <a:r>
                        <a:rPr lang="fr-FR" sz="1600" dirty="0">
                          <a:solidFill>
                            <a:srgbClr val="0070C0"/>
                          </a:solidFill>
                          <a:effectLst/>
                        </a:rPr>
                        <a:t> </a:t>
                      </a:r>
                    </a:p>
                    <a:p>
                      <a:pPr marL="342900" lvl="0" indent="-342900" algn="just">
                        <a:lnSpc>
                          <a:spcPct val="107000"/>
                        </a:lnSpc>
                        <a:spcAft>
                          <a:spcPts val="800"/>
                        </a:spcAft>
                        <a:buFont typeface="Wingdings" panose="05000000000000000000" pitchFamily="2" charset="2"/>
                        <a:buChar char=""/>
                      </a:pPr>
                      <a:endParaRPr lang="fr-FR" sz="1600" dirty="0">
                        <a:solidFill>
                          <a:srgbClr val="0070C0"/>
                        </a:solidFill>
                        <a:effectLst/>
                      </a:endParaRPr>
                    </a:p>
                    <a:p>
                      <a:pPr marL="342900" lvl="0" indent="-342900" algn="just">
                        <a:lnSpc>
                          <a:spcPct val="107000"/>
                        </a:lnSpc>
                        <a:spcAft>
                          <a:spcPts val="800"/>
                        </a:spcAft>
                        <a:buFont typeface="Wingdings" panose="05000000000000000000" pitchFamily="2" charset="2"/>
                        <a:buChar char=""/>
                      </a:pPr>
                      <a:r>
                        <a:rPr lang="fr-FR" sz="1600" dirty="0">
                          <a:solidFill>
                            <a:srgbClr val="0070C0"/>
                          </a:solidFill>
                          <a:effectLst/>
                        </a:rPr>
                        <a:t> </a:t>
                      </a:r>
                      <a:endParaRPr lang="fr-FR" sz="1600" dirty="0">
                        <a:solidFill>
                          <a:srgbClr val="0070C0"/>
                        </a:solidFill>
                        <a:effectLst/>
                        <a:latin typeface="Calibri" panose="020F0502020204030204" pitchFamily="34" charset="0"/>
                        <a:ea typeface="Calibri" panose="020F0502020204030204" pitchFamily="34" charset="0"/>
                        <a:cs typeface="Wingdings" panose="05000000000000000000" pitchFamily="2" charset="2"/>
                      </a:endParaRPr>
                    </a:p>
                  </a:txBody>
                  <a:tcPr marL="0" marR="0" marT="0" marB="0"/>
                </a:tc>
                <a:extLst>
                  <a:ext uri="{0D108BD9-81ED-4DB2-BD59-A6C34878D82A}">
                    <a16:rowId xmlns:a16="http://schemas.microsoft.com/office/drawing/2014/main" val="93180623"/>
                  </a:ext>
                </a:extLst>
              </a:tr>
            </a:tbl>
          </a:graphicData>
        </a:graphic>
      </p:graphicFrame>
      <p:sp>
        <p:nvSpPr>
          <p:cNvPr id="8" name="ZoneTexte 7">
            <a:extLst>
              <a:ext uri="{FF2B5EF4-FFF2-40B4-BE49-F238E27FC236}">
                <a16:creationId xmlns:a16="http://schemas.microsoft.com/office/drawing/2014/main" id="{A11F2197-9F5F-42E5-941D-0D2D7801A06A}"/>
              </a:ext>
            </a:extLst>
          </p:cNvPr>
          <p:cNvSpPr txBox="1"/>
          <p:nvPr/>
        </p:nvSpPr>
        <p:spPr>
          <a:xfrm>
            <a:off x="1638300" y="927624"/>
            <a:ext cx="8790037" cy="584775"/>
          </a:xfrm>
          <a:prstGeom prst="rect">
            <a:avLst/>
          </a:prstGeom>
          <a:noFill/>
        </p:spPr>
        <p:txBody>
          <a:bodyPr wrap="square" rtlCol="0">
            <a:spAutoFit/>
          </a:bodyPr>
          <a:lstStyle/>
          <a:p>
            <a:pPr algn="just"/>
            <a:r>
              <a:rPr lang="fr-FR" sz="1600" b="1" dirty="0"/>
              <a:t>1. Les motivations des conquérants espagnols et la façon dont ils se comportent avec les populations amérindiennes </a:t>
            </a:r>
          </a:p>
        </p:txBody>
      </p:sp>
      <p:sp>
        <p:nvSpPr>
          <p:cNvPr id="9" name="ZoneTexte 8">
            <a:extLst>
              <a:ext uri="{FF2B5EF4-FFF2-40B4-BE49-F238E27FC236}">
                <a16:creationId xmlns:a16="http://schemas.microsoft.com/office/drawing/2014/main" id="{9FD3BB92-AFFD-4622-9E5B-5A25ACD9800A}"/>
              </a:ext>
            </a:extLst>
          </p:cNvPr>
          <p:cNvSpPr txBox="1"/>
          <p:nvPr/>
        </p:nvSpPr>
        <p:spPr>
          <a:xfrm>
            <a:off x="1638300" y="3313749"/>
            <a:ext cx="4696029" cy="369332"/>
          </a:xfrm>
          <a:prstGeom prst="rect">
            <a:avLst/>
          </a:prstGeom>
          <a:noFill/>
        </p:spPr>
        <p:txBody>
          <a:bodyPr wrap="none" rtlCol="0">
            <a:spAutoFit/>
          </a:bodyPr>
          <a:lstStyle/>
          <a:p>
            <a:r>
              <a:rPr lang="fr-FR" b="1" dirty="0"/>
              <a:t>2. Les conquêtes de leurs deux principaux chefs</a:t>
            </a:r>
          </a:p>
        </p:txBody>
      </p:sp>
      <p:sp>
        <p:nvSpPr>
          <p:cNvPr id="10" name="ZoneTexte 9">
            <a:extLst>
              <a:ext uri="{FF2B5EF4-FFF2-40B4-BE49-F238E27FC236}">
                <a16:creationId xmlns:a16="http://schemas.microsoft.com/office/drawing/2014/main" id="{C30142FE-99EE-49B0-87BD-0042403D196F}"/>
              </a:ext>
            </a:extLst>
          </p:cNvPr>
          <p:cNvSpPr txBox="1"/>
          <p:nvPr/>
        </p:nvSpPr>
        <p:spPr>
          <a:xfrm>
            <a:off x="1883065" y="1503313"/>
            <a:ext cx="1881541" cy="307777"/>
          </a:xfrm>
          <a:prstGeom prst="rect">
            <a:avLst/>
          </a:prstGeom>
          <a:noFill/>
        </p:spPr>
        <p:txBody>
          <a:bodyPr wrap="none" rtlCol="0">
            <a:spAutoFit/>
          </a:bodyPr>
          <a:lstStyle/>
          <a:p>
            <a:r>
              <a:rPr lang="fr-FR" sz="1400" dirty="0">
                <a:solidFill>
                  <a:srgbClr val="0070C0"/>
                </a:solidFill>
              </a:rPr>
              <a:t>« </a:t>
            </a:r>
            <a:r>
              <a:rPr lang="fr-FR" sz="1400" i="1" dirty="0">
                <a:solidFill>
                  <a:srgbClr val="0070C0"/>
                </a:solidFill>
              </a:rPr>
              <a:t>conquistadors</a:t>
            </a:r>
            <a:r>
              <a:rPr lang="fr-FR" sz="1400" dirty="0">
                <a:solidFill>
                  <a:srgbClr val="0070C0"/>
                </a:solidFill>
              </a:rPr>
              <a:t> » (l. 5) </a:t>
            </a:r>
          </a:p>
        </p:txBody>
      </p:sp>
      <p:sp>
        <p:nvSpPr>
          <p:cNvPr id="11" name="ZoneTexte 10">
            <a:extLst>
              <a:ext uri="{FF2B5EF4-FFF2-40B4-BE49-F238E27FC236}">
                <a16:creationId xmlns:a16="http://schemas.microsoft.com/office/drawing/2014/main" id="{A559D5EC-0A84-486B-95A2-096C4FDEF01B}"/>
              </a:ext>
            </a:extLst>
          </p:cNvPr>
          <p:cNvSpPr txBox="1"/>
          <p:nvPr/>
        </p:nvSpPr>
        <p:spPr>
          <a:xfrm>
            <a:off x="6057900" y="1511717"/>
            <a:ext cx="4419600" cy="523220"/>
          </a:xfrm>
          <a:prstGeom prst="rect">
            <a:avLst/>
          </a:prstGeom>
          <a:noFill/>
        </p:spPr>
        <p:txBody>
          <a:bodyPr wrap="square" rtlCol="0">
            <a:spAutoFit/>
          </a:bodyPr>
          <a:lstStyle/>
          <a:p>
            <a:pPr algn="just"/>
            <a:r>
              <a:rPr lang="fr-FR" sz="1400" b="1" dirty="0">
                <a:solidFill>
                  <a:srgbClr val="0070C0"/>
                </a:solidFill>
              </a:rPr>
              <a:t>Chefs d’expéditions militaires </a:t>
            </a:r>
            <a:r>
              <a:rPr lang="fr-FR" sz="1400" dirty="0">
                <a:solidFill>
                  <a:srgbClr val="0070C0"/>
                </a:solidFill>
              </a:rPr>
              <a:t>qui ont conquis le Nouveau Monde au XVIe siècle pour la Couronne d’Espagne</a:t>
            </a:r>
          </a:p>
        </p:txBody>
      </p:sp>
      <p:sp>
        <p:nvSpPr>
          <p:cNvPr id="12" name="ZoneTexte 11">
            <a:extLst>
              <a:ext uri="{FF2B5EF4-FFF2-40B4-BE49-F238E27FC236}">
                <a16:creationId xmlns:a16="http://schemas.microsoft.com/office/drawing/2014/main" id="{E532FB88-83D9-4D30-AB5B-B6008D36E80E}"/>
              </a:ext>
            </a:extLst>
          </p:cNvPr>
          <p:cNvSpPr txBox="1"/>
          <p:nvPr/>
        </p:nvSpPr>
        <p:spPr>
          <a:xfrm>
            <a:off x="1826270" y="2088301"/>
            <a:ext cx="3616631" cy="307777"/>
          </a:xfrm>
          <a:prstGeom prst="rect">
            <a:avLst/>
          </a:prstGeom>
          <a:noFill/>
        </p:spPr>
        <p:txBody>
          <a:bodyPr wrap="none" rtlCol="0">
            <a:spAutoFit/>
          </a:bodyPr>
          <a:lstStyle/>
          <a:p>
            <a:r>
              <a:rPr lang="fr-FR" sz="1400" dirty="0">
                <a:solidFill>
                  <a:srgbClr val="0070C0"/>
                </a:solidFill>
              </a:rPr>
              <a:t>« s’enrichir de quelque façon que ce soit » (l. 3)</a:t>
            </a:r>
          </a:p>
        </p:txBody>
      </p:sp>
      <p:sp>
        <p:nvSpPr>
          <p:cNvPr id="13" name="ZoneTexte 12">
            <a:extLst>
              <a:ext uri="{FF2B5EF4-FFF2-40B4-BE49-F238E27FC236}">
                <a16:creationId xmlns:a16="http://schemas.microsoft.com/office/drawing/2014/main" id="{3C654F5A-B757-4823-81DA-C1D5DE9B3447}"/>
              </a:ext>
            </a:extLst>
          </p:cNvPr>
          <p:cNvSpPr txBox="1"/>
          <p:nvPr/>
        </p:nvSpPr>
        <p:spPr>
          <a:xfrm>
            <a:off x="6075107" y="2088301"/>
            <a:ext cx="4214423" cy="307777"/>
          </a:xfrm>
          <a:prstGeom prst="rect">
            <a:avLst/>
          </a:prstGeom>
          <a:noFill/>
        </p:spPr>
        <p:txBody>
          <a:bodyPr wrap="none" rtlCol="0">
            <a:spAutoFit/>
          </a:bodyPr>
          <a:lstStyle/>
          <a:p>
            <a:r>
              <a:rPr lang="fr-FR" sz="1400" dirty="0">
                <a:solidFill>
                  <a:srgbClr val="0070C0"/>
                </a:solidFill>
              </a:rPr>
              <a:t>Ils sont motivés par l’</a:t>
            </a:r>
            <a:r>
              <a:rPr lang="fr-FR" sz="1400" b="1" dirty="0">
                <a:solidFill>
                  <a:srgbClr val="0070C0"/>
                </a:solidFill>
              </a:rPr>
              <a:t>or</a:t>
            </a:r>
            <a:r>
              <a:rPr lang="fr-FR" sz="1400" dirty="0">
                <a:solidFill>
                  <a:srgbClr val="0070C0"/>
                </a:solidFill>
              </a:rPr>
              <a:t> et l’</a:t>
            </a:r>
            <a:r>
              <a:rPr lang="fr-FR" sz="1400" b="1" dirty="0">
                <a:solidFill>
                  <a:srgbClr val="0070C0"/>
                </a:solidFill>
              </a:rPr>
              <a:t>enrichissement personnel</a:t>
            </a:r>
            <a:r>
              <a:rPr lang="fr-FR" sz="1400" dirty="0">
                <a:solidFill>
                  <a:srgbClr val="0070C0"/>
                </a:solidFill>
              </a:rPr>
              <a:t>. </a:t>
            </a:r>
          </a:p>
        </p:txBody>
      </p:sp>
      <p:sp>
        <p:nvSpPr>
          <p:cNvPr id="14" name="ZoneTexte 13">
            <a:extLst>
              <a:ext uri="{FF2B5EF4-FFF2-40B4-BE49-F238E27FC236}">
                <a16:creationId xmlns:a16="http://schemas.microsoft.com/office/drawing/2014/main" id="{E9CBC98A-D8C7-447C-8743-5E74A12A0DF0}"/>
              </a:ext>
            </a:extLst>
          </p:cNvPr>
          <p:cNvSpPr txBox="1"/>
          <p:nvPr/>
        </p:nvSpPr>
        <p:spPr>
          <a:xfrm>
            <a:off x="1790700" y="2597351"/>
            <a:ext cx="4038600" cy="738664"/>
          </a:xfrm>
          <a:prstGeom prst="rect">
            <a:avLst/>
          </a:prstGeom>
          <a:noFill/>
        </p:spPr>
        <p:txBody>
          <a:bodyPr wrap="square" rtlCol="0">
            <a:spAutoFit/>
          </a:bodyPr>
          <a:lstStyle/>
          <a:p>
            <a:pPr algn="just"/>
            <a:r>
              <a:rPr lang="fr-FR" sz="1400" dirty="0">
                <a:solidFill>
                  <a:srgbClr val="0070C0"/>
                </a:solidFill>
              </a:rPr>
              <a:t>« </a:t>
            </a:r>
            <a:r>
              <a:rPr lang="fr-FR" sz="1400" i="1" dirty="0">
                <a:solidFill>
                  <a:srgbClr val="0070C0"/>
                </a:solidFill>
              </a:rPr>
              <a:t>ils s’adonnent à toute sorte de fraudes et d’homicides et commettent d’innombrables vilénies </a:t>
            </a:r>
            <a:r>
              <a:rPr lang="fr-FR" sz="1400" dirty="0">
                <a:solidFill>
                  <a:srgbClr val="0070C0"/>
                </a:solidFill>
              </a:rPr>
              <a:t>» (l. 3-4) </a:t>
            </a:r>
          </a:p>
        </p:txBody>
      </p:sp>
      <p:sp>
        <p:nvSpPr>
          <p:cNvPr id="15" name="ZoneTexte 14">
            <a:extLst>
              <a:ext uri="{FF2B5EF4-FFF2-40B4-BE49-F238E27FC236}">
                <a16:creationId xmlns:a16="http://schemas.microsoft.com/office/drawing/2014/main" id="{E01252E6-331E-4C84-B929-3600BC37ED65}"/>
              </a:ext>
            </a:extLst>
          </p:cNvPr>
          <p:cNvSpPr txBox="1"/>
          <p:nvPr/>
        </p:nvSpPr>
        <p:spPr>
          <a:xfrm>
            <a:off x="6082481" y="2619030"/>
            <a:ext cx="3406061" cy="307777"/>
          </a:xfrm>
          <a:prstGeom prst="rect">
            <a:avLst/>
          </a:prstGeom>
          <a:noFill/>
        </p:spPr>
        <p:txBody>
          <a:bodyPr wrap="none" rtlCol="0">
            <a:spAutoFit/>
          </a:bodyPr>
          <a:lstStyle/>
          <a:p>
            <a:r>
              <a:rPr lang="fr-FR" sz="1400" dirty="0">
                <a:solidFill>
                  <a:srgbClr val="0070C0"/>
                </a:solidFill>
              </a:rPr>
              <a:t>Ils pratiquent le </a:t>
            </a:r>
            <a:r>
              <a:rPr lang="fr-FR" sz="1400" b="1" dirty="0">
                <a:solidFill>
                  <a:srgbClr val="0070C0"/>
                </a:solidFill>
              </a:rPr>
              <a:t>meurtre</a:t>
            </a:r>
            <a:r>
              <a:rPr lang="fr-FR" sz="1400" dirty="0">
                <a:solidFill>
                  <a:srgbClr val="0070C0"/>
                </a:solidFill>
              </a:rPr>
              <a:t>, le </a:t>
            </a:r>
            <a:r>
              <a:rPr lang="fr-FR" sz="1400" b="1" dirty="0">
                <a:solidFill>
                  <a:srgbClr val="0070C0"/>
                </a:solidFill>
              </a:rPr>
              <a:t>pillage</a:t>
            </a:r>
            <a:r>
              <a:rPr lang="fr-FR" sz="1400" dirty="0">
                <a:solidFill>
                  <a:srgbClr val="0070C0"/>
                </a:solidFill>
              </a:rPr>
              <a:t> et le </a:t>
            </a:r>
            <a:r>
              <a:rPr lang="fr-FR" sz="1400" b="1" dirty="0">
                <a:solidFill>
                  <a:srgbClr val="0070C0"/>
                </a:solidFill>
              </a:rPr>
              <a:t>vol</a:t>
            </a:r>
            <a:r>
              <a:rPr lang="fr-FR" sz="1400" dirty="0">
                <a:solidFill>
                  <a:srgbClr val="0070C0"/>
                </a:solidFill>
              </a:rPr>
              <a:t>. </a:t>
            </a:r>
          </a:p>
        </p:txBody>
      </p:sp>
      <p:sp>
        <p:nvSpPr>
          <p:cNvPr id="16" name="ZoneTexte 15">
            <a:extLst>
              <a:ext uri="{FF2B5EF4-FFF2-40B4-BE49-F238E27FC236}">
                <a16:creationId xmlns:a16="http://schemas.microsoft.com/office/drawing/2014/main" id="{B2348955-59B6-429E-AEA4-00EE6F002F73}"/>
              </a:ext>
            </a:extLst>
          </p:cNvPr>
          <p:cNvSpPr txBox="1"/>
          <p:nvPr/>
        </p:nvSpPr>
        <p:spPr>
          <a:xfrm>
            <a:off x="1826270" y="3620952"/>
            <a:ext cx="3247299" cy="307777"/>
          </a:xfrm>
          <a:prstGeom prst="rect">
            <a:avLst/>
          </a:prstGeom>
          <a:noFill/>
        </p:spPr>
        <p:txBody>
          <a:bodyPr wrap="none" rtlCol="0">
            <a:spAutoFit/>
          </a:bodyPr>
          <a:lstStyle/>
          <a:p>
            <a:r>
              <a:rPr lang="fr-FR" sz="1400" dirty="0">
                <a:solidFill>
                  <a:srgbClr val="0070C0"/>
                </a:solidFill>
              </a:rPr>
              <a:t>« Civilisations précolombiennes » (doc. 2) </a:t>
            </a:r>
          </a:p>
        </p:txBody>
      </p:sp>
      <p:sp>
        <p:nvSpPr>
          <p:cNvPr id="17" name="ZoneTexte 16">
            <a:extLst>
              <a:ext uri="{FF2B5EF4-FFF2-40B4-BE49-F238E27FC236}">
                <a16:creationId xmlns:a16="http://schemas.microsoft.com/office/drawing/2014/main" id="{704F5839-2AAD-49CB-9B27-DA4E388D7F11}"/>
              </a:ext>
            </a:extLst>
          </p:cNvPr>
          <p:cNvSpPr txBox="1"/>
          <p:nvPr/>
        </p:nvSpPr>
        <p:spPr>
          <a:xfrm>
            <a:off x="6075106" y="3643205"/>
            <a:ext cx="4353231" cy="738664"/>
          </a:xfrm>
          <a:prstGeom prst="rect">
            <a:avLst/>
          </a:prstGeom>
          <a:noFill/>
        </p:spPr>
        <p:txBody>
          <a:bodyPr wrap="square" rtlCol="0">
            <a:spAutoFit/>
          </a:bodyPr>
          <a:lstStyle/>
          <a:p>
            <a:pPr algn="just"/>
            <a:r>
              <a:rPr lang="fr-FR" sz="1400" dirty="0">
                <a:solidFill>
                  <a:srgbClr val="0070C0"/>
                </a:solidFill>
              </a:rPr>
              <a:t>Les </a:t>
            </a:r>
            <a:r>
              <a:rPr lang="fr-FR" sz="1400" b="1" dirty="0">
                <a:solidFill>
                  <a:srgbClr val="0070C0"/>
                </a:solidFill>
              </a:rPr>
              <a:t>civilisations indiennes </a:t>
            </a:r>
            <a:r>
              <a:rPr lang="fr-FR" sz="1400" dirty="0">
                <a:solidFill>
                  <a:srgbClr val="0070C0"/>
                </a:solidFill>
              </a:rPr>
              <a:t>très développées (temples en pierre, écriture, etc.), </a:t>
            </a:r>
            <a:r>
              <a:rPr lang="fr-FR" sz="1400" b="1" dirty="0">
                <a:solidFill>
                  <a:srgbClr val="0070C0"/>
                </a:solidFill>
              </a:rPr>
              <a:t>qui précédaient l’arrivée de Colomb </a:t>
            </a:r>
            <a:r>
              <a:rPr lang="fr-FR" sz="1400" dirty="0">
                <a:solidFill>
                  <a:srgbClr val="0070C0"/>
                </a:solidFill>
              </a:rPr>
              <a:t>en Amérique, sont renversées.</a:t>
            </a:r>
          </a:p>
        </p:txBody>
      </p:sp>
      <p:sp>
        <p:nvSpPr>
          <p:cNvPr id="18" name="ZoneTexte 17">
            <a:extLst>
              <a:ext uri="{FF2B5EF4-FFF2-40B4-BE49-F238E27FC236}">
                <a16:creationId xmlns:a16="http://schemas.microsoft.com/office/drawing/2014/main" id="{1283F9BF-D600-4568-A019-BF6ECFC1FF3F}"/>
              </a:ext>
            </a:extLst>
          </p:cNvPr>
          <p:cNvSpPr txBox="1"/>
          <p:nvPr/>
        </p:nvSpPr>
        <p:spPr>
          <a:xfrm>
            <a:off x="1860221" y="4381869"/>
            <a:ext cx="3548728" cy="307777"/>
          </a:xfrm>
          <a:prstGeom prst="rect">
            <a:avLst/>
          </a:prstGeom>
          <a:noFill/>
        </p:spPr>
        <p:txBody>
          <a:bodyPr wrap="none" rtlCol="0">
            <a:spAutoFit/>
          </a:bodyPr>
          <a:lstStyle/>
          <a:p>
            <a:r>
              <a:rPr lang="fr-FR" sz="1400" dirty="0">
                <a:solidFill>
                  <a:srgbClr val="0070C0"/>
                </a:solidFill>
              </a:rPr>
              <a:t>« Cortès (1519-1521) » ; « Aztèques » (doc. 2) </a:t>
            </a:r>
          </a:p>
        </p:txBody>
      </p:sp>
      <p:sp>
        <p:nvSpPr>
          <p:cNvPr id="19" name="ZoneTexte 18">
            <a:extLst>
              <a:ext uri="{FF2B5EF4-FFF2-40B4-BE49-F238E27FC236}">
                <a16:creationId xmlns:a16="http://schemas.microsoft.com/office/drawing/2014/main" id="{4ABB901E-BE59-4F64-B84F-6FC23FB5B318}"/>
              </a:ext>
            </a:extLst>
          </p:cNvPr>
          <p:cNvSpPr txBox="1"/>
          <p:nvPr/>
        </p:nvSpPr>
        <p:spPr>
          <a:xfrm>
            <a:off x="6040719" y="4359603"/>
            <a:ext cx="4387618" cy="738664"/>
          </a:xfrm>
          <a:prstGeom prst="rect">
            <a:avLst/>
          </a:prstGeom>
          <a:noFill/>
        </p:spPr>
        <p:txBody>
          <a:bodyPr wrap="square" rtlCol="0">
            <a:spAutoFit/>
          </a:bodyPr>
          <a:lstStyle/>
          <a:p>
            <a:pPr algn="just"/>
            <a:r>
              <a:rPr lang="fr-FR" sz="1400" dirty="0">
                <a:solidFill>
                  <a:srgbClr val="0070C0"/>
                </a:solidFill>
              </a:rPr>
              <a:t>A la tête de 550 soldats, </a:t>
            </a:r>
            <a:r>
              <a:rPr lang="fr-FR" sz="1400" b="1" dirty="0">
                <a:solidFill>
                  <a:srgbClr val="0070C0"/>
                </a:solidFill>
              </a:rPr>
              <a:t>Hernan Cortés </a:t>
            </a:r>
            <a:r>
              <a:rPr lang="fr-FR" sz="1400" dirty="0">
                <a:solidFill>
                  <a:srgbClr val="0070C0"/>
                </a:solidFill>
              </a:rPr>
              <a:t>fait la conquête, entre 1519 et 1521, de l’</a:t>
            </a:r>
            <a:r>
              <a:rPr lang="fr-FR" sz="1400" b="1" dirty="0">
                <a:solidFill>
                  <a:srgbClr val="0070C0"/>
                </a:solidFill>
              </a:rPr>
              <a:t>Empire aztèque </a:t>
            </a:r>
            <a:r>
              <a:rPr lang="fr-FR" sz="1400" dirty="0">
                <a:solidFill>
                  <a:srgbClr val="0070C0"/>
                </a:solidFill>
              </a:rPr>
              <a:t>(Amérique centrale) et la </a:t>
            </a:r>
            <a:r>
              <a:rPr lang="fr-FR" sz="1400" b="1" dirty="0">
                <a:solidFill>
                  <a:srgbClr val="0070C0"/>
                </a:solidFill>
              </a:rPr>
              <a:t>Nouvelle-Espagne</a:t>
            </a:r>
            <a:r>
              <a:rPr lang="fr-FR" sz="1400" dirty="0">
                <a:solidFill>
                  <a:srgbClr val="0070C0"/>
                </a:solidFill>
              </a:rPr>
              <a:t>. </a:t>
            </a:r>
          </a:p>
        </p:txBody>
      </p:sp>
      <p:sp>
        <p:nvSpPr>
          <p:cNvPr id="20" name="ZoneTexte 19">
            <a:extLst>
              <a:ext uri="{FF2B5EF4-FFF2-40B4-BE49-F238E27FC236}">
                <a16:creationId xmlns:a16="http://schemas.microsoft.com/office/drawing/2014/main" id="{24E968AD-FE24-4468-974D-F2CB83508E7C}"/>
              </a:ext>
            </a:extLst>
          </p:cNvPr>
          <p:cNvSpPr txBox="1"/>
          <p:nvPr/>
        </p:nvSpPr>
        <p:spPr>
          <a:xfrm>
            <a:off x="1848652" y="4983476"/>
            <a:ext cx="3199017" cy="307777"/>
          </a:xfrm>
          <a:prstGeom prst="rect">
            <a:avLst/>
          </a:prstGeom>
          <a:noFill/>
        </p:spPr>
        <p:txBody>
          <a:bodyPr wrap="none" rtlCol="0">
            <a:spAutoFit/>
          </a:bodyPr>
          <a:lstStyle/>
          <a:p>
            <a:r>
              <a:rPr lang="pt-BR" sz="1400" dirty="0">
                <a:solidFill>
                  <a:srgbClr val="0070C0"/>
                </a:solidFill>
              </a:rPr>
              <a:t>« Pizarro (1531-1539) » ; « Incas »(doc. 2)</a:t>
            </a:r>
            <a:endParaRPr lang="fr-FR" sz="1400" dirty="0">
              <a:solidFill>
                <a:srgbClr val="0070C0"/>
              </a:solidFill>
            </a:endParaRPr>
          </a:p>
        </p:txBody>
      </p:sp>
      <p:sp>
        <p:nvSpPr>
          <p:cNvPr id="21" name="ZoneTexte 20">
            <a:extLst>
              <a:ext uri="{FF2B5EF4-FFF2-40B4-BE49-F238E27FC236}">
                <a16:creationId xmlns:a16="http://schemas.microsoft.com/office/drawing/2014/main" id="{C2D97C29-1DA9-4FED-AD97-91072EE707E6}"/>
              </a:ext>
            </a:extLst>
          </p:cNvPr>
          <p:cNvSpPr txBox="1"/>
          <p:nvPr/>
        </p:nvSpPr>
        <p:spPr>
          <a:xfrm>
            <a:off x="6057900" y="5076001"/>
            <a:ext cx="4370437" cy="738664"/>
          </a:xfrm>
          <a:prstGeom prst="rect">
            <a:avLst/>
          </a:prstGeom>
          <a:noFill/>
        </p:spPr>
        <p:txBody>
          <a:bodyPr wrap="square" rtlCol="0">
            <a:spAutoFit/>
          </a:bodyPr>
          <a:lstStyle/>
          <a:p>
            <a:pPr algn="just"/>
            <a:r>
              <a:rPr lang="fr-FR" sz="1400" b="1" dirty="0">
                <a:solidFill>
                  <a:srgbClr val="0070C0"/>
                </a:solidFill>
              </a:rPr>
              <a:t>François Pizarro </a:t>
            </a:r>
            <a:r>
              <a:rPr lang="fr-FR" sz="1400" dirty="0">
                <a:solidFill>
                  <a:srgbClr val="0070C0"/>
                </a:solidFill>
              </a:rPr>
              <a:t>conquiert, en 1531-1536, l’</a:t>
            </a:r>
            <a:r>
              <a:rPr lang="fr-FR" sz="1400" b="1" dirty="0">
                <a:solidFill>
                  <a:srgbClr val="0070C0"/>
                </a:solidFill>
              </a:rPr>
              <a:t>Empire inca </a:t>
            </a:r>
            <a:r>
              <a:rPr lang="fr-FR" sz="1400" dirty="0">
                <a:solidFill>
                  <a:srgbClr val="0070C0"/>
                </a:solidFill>
              </a:rPr>
              <a:t>(actuel Pérou) avec 180 hommes, et fonde la </a:t>
            </a:r>
            <a:r>
              <a:rPr lang="fr-FR" sz="1400" b="1" dirty="0">
                <a:solidFill>
                  <a:srgbClr val="0070C0"/>
                </a:solidFill>
              </a:rPr>
              <a:t>vice-royauté du Pérou</a:t>
            </a:r>
            <a:r>
              <a:rPr lang="fr-FR" sz="1400" dirty="0">
                <a:solidFill>
                  <a:srgbClr val="0070C0"/>
                </a:solidFill>
              </a:rPr>
              <a:t>.</a:t>
            </a:r>
          </a:p>
        </p:txBody>
      </p:sp>
      <p:sp>
        <p:nvSpPr>
          <p:cNvPr id="22" name="ZoneTexte 21">
            <a:extLst>
              <a:ext uri="{FF2B5EF4-FFF2-40B4-BE49-F238E27FC236}">
                <a16:creationId xmlns:a16="http://schemas.microsoft.com/office/drawing/2014/main" id="{2227EE77-0699-4332-8990-950EEC9DA652}"/>
              </a:ext>
            </a:extLst>
          </p:cNvPr>
          <p:cNvSpPr txBox="1"/>
          <p:nvPr/>
        </p:nvSpPr>
        <p:spPr>
          <a:xfrm>
            <a:off x="6040719" y="5814538"/>
            <a:ext cx="4387618" cy="954107"/>
          </a:xfrm>
          <a:prstGeom prst="rect">
            <a:avLst/>
          </a:prstGeom>
          <a:noFill/>
        </p:spPr>
        <p:txBody>
          <a:bodyPr wrap="square" rtlCol="0">
            <a:spAutoFit/>
          </a:bodyPr>
          <a:lstStyle/>
          <a:p>
            <a:pPr algn="just"/>
            <a:r>
              <a:rPr lang="fr-FR" sz="1400" dirty="0">
                <a:solidFill>
                  <a:srgbClr val="0070C0"/>
                </a:solidFill>
              </a:rPr>
              <a:t>Les conquistadors s’appuient sur les </a:t>
            </a:r>
            <a:r>
              <a:rPr lang="fr-FR" sz="1400" b="1" dirty="0">
                <a:solidFill>
                  <a:srgbClr val="0070C0"/>
                </a:solidFill>
              </a:rPr>
              <a:t>divisions politiques </a:t>
            </a:r>
            <a:r>
              <a:rPr lang="fr-FR" sz="1400" dirty="0">
                <a:solidFill>
                  <a:srgbClr val="0070C0"/>
                </a:solidFill>
              </a:rPr>
              <a:t>des Amérindiens, sur leur </a:t>
            </a:r>
            <a:r>
              <a:rPr lang="fr-FR" sz="1400" b="1" dirty="0">
                <a:solidFill>
                  <a:srgbClr val="0070C0"/>
                </a:solidFill>
              </a:rPr>
              <a:t>maitrise technique </a:t>
            </a:r>
            <a:r>
              <a:rPr lang="fr-FR" sz="1400" dirty="0">
                <a:solidFill>
                  <a:srgbClr val="0070C0"/>
                </a:solidFill>
              </a:rPr>
              <a:t>(chevaux, armes à feux : ils passent temporairement pour des divinités) et sur les </a:t>
            </a:r>
            <a:r>
              <a:rPr lang="fr-FR" sz="1400" b="1" dirty="0">
                <a:solidFill>
                  <a:srgbClr val="0070C0"/>
                </a:solidFill>
              </a:rPr>
              <a:t>maladies</a:t>
            </a:r>
            <a:r>
              <a:rPr lang="fr-FR" sz="1400" dirty="0">
                <a:solidFill>
                  <a:srgbClr val="0070C0"/>
                </a:solidFill>
              </a:rPr>
              <a:t> qu’ils apportent</a:t>
            </a:r>
          </a:p>
        </p:txBody>
      </p:sp>
    </p:spTree>
    <p:extLst>
      <p:ext uri="{BB962C8B-B14F-4D97-AF65-F5344CB8AC3E}">
        <p14:creationId xmlns:p14="http://schemas.microsoft.com/office/powerpoint/2010/main" val="127265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strips(downRight)">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strips(downRight)">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strips(downRight)">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strips(downRight)">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strips(downRight)">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strips(downRight)">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6"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strips(downRight)">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8" presetClass="entr" presetSubtype="6"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strips(downRight)">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18" presetClass="entr" presetSubtype="6" fill="hold" grpId="0"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strips(downRight)">
                                      <p:cBhvr>
                                        <p:cTn id="52" dur="5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18" presetClass="entr" presetSubtype="6"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strips(downRight)">
                                      <p:cBhvr>
                                        <p:cTn id="57" dur="500"/>
                                        <p:tgtEl>
                                          <p:spTgt spid="17"/>
                                        </p:tgtEl>
                                      </p:cBhvr>
                                    </p:animEffect>
                                  </p:childTnLst>
                                </p:cTn>
                              </p:par>
                            </p:childTnLst>
                          </p:cTn>
                        </p:par>
                      </p:childTnLst>
                    </p:cTn>
                  </p:par>
                  <p:par>
                    <p:cTn id="58" fill="hold">
                      <p:stCondLst>
                        <p:cond delay="indefinite"/>
                      </p:stCondLst>
                      <p:childTnLst>
                        <p:par>
                          <p:cTn id="59" fill="hold">
                            <p:stCondLst>
                              <p:cond delay="0"/>
                            </p:stCondLst>
                            <p:childTnLst>
                              <p:par>
                                <p:cTn id="60" presetID="18" presetClass="entr" presetSubtype="6" fill="hold" grpId="0" nodeType="clickEffect">
                                  <p:stCondLst>
                                    <p:cond delay="0"/>
                                  </p:stCondLst>
                                  <p:childTnLst>
                                    <p:set>
                                      <p:cBhvr>
                                        <p:cTn id="61" dur="1" fill="hold">
                                          <p:stCondLst>
                                            <p:cond delay="0"/>
                                          </p:stCondLst>
                                        </p:cTn>
                                        <p:tgtEl>
                                          <p:spTgt spid="18"/>
                                        </p:tgtEl>
                                        <p:attrNameLst>
                                          <p:attrName>style.visibility</p:attrName>
                                        </p:attrNameLst>
                                      </p:cBhvr>
                                      <p:to>
                                        <p:strVal val="visible"/>
                                      </p:to>
                                    </p:set>
                                    <p:animEffect transition="in" filter="strips(downRight)">
                                      <p:cBhvr>
                                        <p:cTn id="62" dur="500"/>
                                        <p:tgtEl>
                                          <p:spTgt spid="18"/>
                                        </p:tgtEl>
                                      </p:cBhvr>
                                    </p:animEffect>
                                  </p:childTnLst>
                                </p:cTn>
                              </p:par>
                            </p:childTnLst>
                          </p:cTn>
                        </p:par>
                      </p:childTnLst>
                    </p:cTn>
                  </p:par>
                  <p:par>
                    <p:cTn id="63" fill="hold">
                      <p:stCondLst>
                        <p:cond delay="indefinite"/>
                      </p:stCondLst>
                      <p:childTnLst>
                        <p:par>
                          <p:cTn id="64" fill="hold">
                            <p:stCondLst>
                              <p:cond delay="0"/>
                            </p:stCondLst>
                            <p:childTnLst>
                              <p:par>
                                <p:cTn id="65" presetID="18" presetClass="entr" presetSubtype="6"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animEffect transition="in" filter="strips(downRight)">
                                      <p:cBhvr>
                                        <p:cTn id="67" dur="500"/>
                                        <p:tgtEl>
                                          <p:spTgt spid="19"/>
                                        </p:tgtEl>
                                      </p:cBhvr>
                                    </p:animEffect>
                                  </p:childTnLst>
                                </p:cTn>
                              </p:par>
                            </p:childTnLst>
                          </p:cTn>
                        </p:par>
                      </p:childTnLst>
                    </p:cTn>
                  </p:par>
                  <p:par>
                    <p:cTn id="68" fill="hold">
                      <p:stCondLst>
                        <p:cond delay="indefinite"/>
                      </p:stCondLst>
                      <p:childTnLst>
                        <p:par>
                          <p:cTn id="69" fill="hold">
                            <p:stCondLst>
                              <p:cond delay="0"/>
                            </p:stCondLst>
                            <p:childTnLst>
                              <p:par>
                                <p:cTn id="70" presetID="18" presetClass="entr" presetSubtype="6" fill="hold" grpId="0" nodeType="clickEffect">
                                  <p:stCondLst>
                                    <p:cond delay="0"/>
                                  </p:stCondLst>
                                  <p:childTnLst>
                                    <p:set>
                                      <p:cBhvr>
                                        <p:cTn id="71" dur="1" fill="hold">
                                          <p:stCondLst>
                                            <p:cond delay="0"/>
                                          </p:stCondLst>
                                        </p:cTn>
                                        <p:tgtEl>
                                          <p:spTgt spid="20"/>
                                        </p:tgtEl>
                                        <p:attrNameLst>
                                          <p:attrName>style.visibility</p:attrName>
                                        </p:attrNameLst>
                                      </p:cBhvr>
                                      <p:to>
                                        <p:strVal val="visible"/>
                                      </p:to>
                                    </p:set>
                                    <p:animEffect transition="in" filter="strips(downRight)">
                                      <p:cBhvr>
                                        <p:cTn id="72" dur="500"/>
                                        <p:tgtEl>
                                          <p:spTgt spid="20"/>
                                        </p:tgtEl>
                                      </p:cBhvr>
                                    </p:animEffect>
                                  </p:childTnLst>
                                </p:cTn>
                              </p:par>
                            </p:childTnLst>
                          </p:cTn>
                        </p:par>
                      </p:childTnLst>
                    </p:cTn>
                  </p:par>
                  <p:par>
                    <p:cTn id="73" fill="hold">
                      <p:stCondLst>
                        <p:cond delay="indefinite"/>
                      </p:stCondLst>
                      <p:childTnLst>
                        <p:par>
                          <p:cTn id="74" fill="hold">
                            <p:stCondLst>
                              <p:cond delay="0"/>
                            </p:stCondLst>
                            <p:childTnLst>
                              <p:par>
                                <p:cTn id="75" presetID="18" presetClass="entr" presetSubtype="6" fill="hold" grpId="0" nodeType="clickEffect">
                                  <p:stCondLst>
                                    <p:cond delay="0"/>
                                  </p:stCondLst>
                                  <p:childTnLst>
                                    <p:set>
                                      <p:cBhvr>
                                        <p:cTn id="76" dur="1" fill="hold">
                                          <p:stCondLst>
                                            <p:cond delay="0"/>
                                          </p:stCondLst>
                                        </p:cTn>
                                        <p:tgtEl>
                                          <p:spTgt spid="21"/>
                                        </p:tgtEl>
                                        <p:attrNameLst>
                                          <p:attrName>style.visibility</p:attrName>
                                        </p:attrNameLst>
                                      </p:cBhvr>
                                      <p:to>
                                        <p:strVal val="visible"/>
                                      </p:to>
                                    </p:set>
                                    <p:animEffect transition="in" filter="strips(downRight)">
                                      <p:cBhvr>
                                        <p:cTn id="77" dur="500"/>
                                        <p:tgtEl>
                                          <p:spTgt spid="21"/>
                                        </p:tgtEl>
                                      </p:cBhvr>
                                    </p:animEffect>
                                  </p:childTnLst>
                                </p:cTn>
                              </p:par>
                            </p:childTnLst>
                          </p:cTn>
                        </p:par>
                      </p:childTnLst>
                    </p:cTn>
                  </p:par>
                  <p:par>
                    <p:cTn id="78" fill="hold">
                      <p:stCondLst>
                        <p:cond delay="indefinite"/>
                      </p:stCondLst>
                      <p:childTnLst>
                        <p:par>
                          <p:cTn id="79" fill="hold">
                            <p:stCondLst>
                              <p:cond delay="0"/>
                            </p:stCondLst>
                            <p:childTnLst>
                              <p:par>
                                <p:cTn id="80" presetID="18" presetClass="entr" presetSubtype="6" fill="hold" grpId="0" nodeType="clickEffect">
                                  <p:stCondLst>
                                    <p:cond delay="0"/>
                                  </p:stCondLst>
                                  <p:childTnLst>
                                    <p:set>
                                      <p:cBhvr>
                                        <p:cTn id="81" dur="1" fill="hold">
                                          <p:stCondLst>
                                            <p:cond delay="0"/>
                                          </p:stCondLst>
                                        </p:cTn>
                                        <p:tgtEl>
                                          <p:spTgt spid="22"/>
                                        </p:tgtEl>
                                        <p:attrNameLst>
                                          <p:attrName>style.visibility</p:attrName>
                                        </p:attrNameLst>
                                      </p:cBhvr>
                                      <p:to>
                                        <p:strVal val="visible"/>
                                      </p:to>
                                    </p:set>
                                    <p:animEffect transition="in" filter="strips(downRight)">
                                      <p:cBhvr>
                                        <p:cTn id="8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age 4" descr="Une image contenant texte, meubles, tissu, commode&#10;&#10;Description générée automatiquement">
            <a:extLst>
              <a:ext uri="{FF2B5EF4-FFF2-40B4-BE49-F238E27FC236}">
                <a16:creationId xmlns:a16="http://schemas.microsoft.com/office/drawing/2014/main" id="{08ECE573-F51C-4265-9753-7C0C34DC903E}"/>
              </a:ext>
            </a:extLst>
          </p:cNvPr>
          <p:cNvPicPr>
            <a:picLocks noChangeAspect="1"/>
          </p:cNvPicPr>
          <p:nvPr/>
        </p:nvPicPr>
        <p:blipFill rotWithShape="1">
          <a:blip r:embed="rId3">
            <a:extLst>
              <a:ext uri="{28A0092B-C50C-407E-A947-70E740481C1C}">
                <a14:useLocalDpi xmlns:a14="http://schemas.microsoft.com/office/drawing/2010/main" val="0"/>
              </a:ext>
            </a:extLst>
          </a:blip>
          <a:srcRect l="16469" r="9741" b="1"/>
          <a:stretch/>
        </p:blipFill>
        <p:spPr>
          <a:xfrm>
            <a:off x="-2260" y="0"/>
            <a:ext cx="12194261" cy="6858002"/>
          </a:xfrm>
          <a:prstGeom prst="rect">
            <a:avLst/>
          </a:prstGeom>
        </p:spPr>
      </p:pic>
      <p:sp>
        <p:nvSpPr>
          <p:cNvPr id="6" name="Rectangle 5">
            <a:extLst>
              <a:ext uri="{FF2B5EF4-FFF2-40B4-BE49-F238E27FC236}">
                <a16:creationId xmlns:a16="http://schemas.microsoft.com/office/drawing/2014/main" id="{44350913-D884-4CF1-A6D3-7B7E53D25440}"/>
              </a:ext>
            </a:extLst>
          </p:cNvPr>
          <p:cNvSpPr/>
          <p:nvPr/>
        </p:nvSpPr>
        <p:spPr>
          <a:xfrm>
            <a:off x="0" y="-74330"/>
            <a:ext cx="12192000" cy="6942840"/>
          </a:xfrm>
          <a:prstGeom prst="rect">
            <a:avLst/>
          </a:prstGeom>
          <a:solidFill>
            <a:schemeClr val="bg1">
              <a:alpha val="8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a:solidFill>
                  <a:schemeClr val="tx2"/>
                </a:solidFill>
                <a:latin typeface="Tw Cen MT" pitchFamily="34" charset="0"/>
              </a:rPr>
              <a:t> </a:t>
            </a:r>
          </a:p>
          <a:p>
            <a:pPr algn="just">
              <a:buFont typeface="Wingdings" pitchFamily="2" charset="2"/>
              <a:buChar char="q"/>
            </a:pPr>
            <a:endParaRPr lang="fr-FR" b="1" dirty="0">
              <a:solidFill>
                <a:schemeClr val="tx2"/>
              </a:solidFill>
              <a:latin typeface="Tw Cen MT" pitchFamily="34" charset="0"/>
            </a:endParaRPr>
          </a:p>
          <a:p>
            <a:pPr algn="ctr"/>
            <a:endParaRPr lang="fr-FR" dirty="0">
              <a:solidFill>
                <a:schemeClr val="tx2"/>
              </a:solidFill>
            </a:endParaRPr>
          </a:p>
        </p:txBody>
      </p:sp>
      <p:sp>
        <p:nvSpPr>
          <p:cNvPr id="12" name="ZoneTexte 11">
            <a:extLst>
              <a:ext uri="{FF2B5EF4-FFF2-40B4-BE49-F238E27FC236}">
                <a16:creationId xmlns:a16="http://schemas.microsoft.com/office/drawing/2014/main" id="{C6E7F24E-A89A-476E-AC6A-F18D138477C6}"/>
              </a:ext>
            </a:extLst>
          </p:cNvPr>
          <p:cNvSpPr txBox="1"/>
          <p:nvPr/>
        </p:nvSpPr>
        <p:spPr>
          <a:xfrm>
            <a:off x="1457325" y="23405"/>
            <a:ext cx="9144000" cy="400110"/>
          </a:xfrm>
          <a:prstGeom prst="rect">
            <a:avLst/>
          </a:prstGeom>
          <a:noFill/>
        </p:spPr>
        <p:txBody>
          <a:bodyPr wrap="square" rtlCol="0">
            <a:spAutoFit/>
          </a:bodyPr>
          <a:lstStyle/>
          <a:p>
            <a:pPr algn="ctr"/>
            <a:r>
              <a:rPr lang="fr-FR" sz="2000" b="1" u="sng" dirty="0">
                <a:solidFill>
                  <a:srgbClr val="00B050"/>
                </a:solidFill>
              </a:rPr>
              <a:t>CORRECTION – NIVEAU 3</a:t>
            </a:r>
          </a:p>
        </p:txBody>
      </p:sp>
      <p:sp>
        <p:nvSpPr>
          <p:cNvPr id="13" name="object 7">
            <a:extLst>
              <a:ext uri="{FF2B5EF4-FFF2-40B4-BE49-F238E27FC236}">
                <a16:creationId xmlns:a16="http://schemas.microsoft.com/office/drawing/2014/main" id="{FA1FB5B2-025C-45C9-B330-28BA84B022F6}"/>
              </a:ext>
            </a:extLst>
          </p:cNvPr>
          <p:cNvSpPr>
            <a:spLocks noChangeArrowheads="1"/>
          </p:cNvSpPr>
          <p:nvPr/>
        </p:nvSpPr>
        <p:spPr bwMode="auto">
          <a:xfrm>
            <a:off x="7795668" y="1955246"/>
            <a:ext cx="2729457" cy="4293154"/>
          </a:xfrm>
          <a:prstGeom prst="rect">
            <a:avLst/>
          </a:prstGeom>
          <a:blipFill dpi="0" rotWithShape="1">
            <a:blip r:embed="rId4"/>
            <a:srcRect/>
            <a:stretch>
              <a:fillRect/>
            </a:stretch>
          </a:blipFill>
          <a:ln w="9525">
            <a:solidFill>
              <a:srgbClr val="000000"/>
            </a:solidFill>
            <a:miter lim="800000"/>
            <a:headEnd/>
            <a:tailEnd/>
          </a:ln>
        </p:spPr>
        <p:txBody>
          <a:bodyPr rot="0" vert="horz" wrap="square" lIns="0" tIns="0" rIns="0" bIns="0" anchor="t" anchorCtr="0" upright="1">
            <a:noAutofit/>
          </a:bodyPr>
          <a:lstStyle/>
          <a:p>
            <a:endParaRPr lang="fr-FR"/>
          </a:p>
        </p:txBody>
      </p:sp>
      <p:sp>
        <p:nvSpPr>
          <p:cNvPr id="14" name="Zone de texte 3">
            <a:extLst>
              <a:ext uri="{FF2B5EF4-FFF2-40B4-BE49-F238E27FC236}">
                <a16:creationId xmlns:a16="http://schemas.microsoft.com/office/drawing/2014/main" id="{23E60FBD-F404-4B5A-B4FF-5436C12FCC07}"/>
              </a:ext>
            </a:extLst>
          </p:cNvPr>
          <p:cNvSpPr txBox="1">
            <a:spLocks/>
          </p:cNvSpPr>
          <p:nvPr/>
        </p:nvSpPr>
        <p:spPr>
          <a:xfrm>
            <a:off x="7697018" y="1516379"/>
            <a:ext cx="2828107" cy="44132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07000"/>
              </a:lnSpc>
              <a:spcAft>
                <a:spcPts val="800"/>
              </a:spcAft>
            </a:pPr>
            <a:r>
              <a:rPr lang="fr-FR" sz="1000" b="1" dirty="0">
                <a:effectLst/>
                <a:highlight>
                  <a:srgbClr val="D3D3D3"/>
                </a:highlight>
                <a:latin typeface="Century Gothic" panose="020B0502020202020204" pitchFamily="34" charset="0"/>
                <a:ea typeface="Calibri" panose="020F0502020204030204" pitchFamily="34" charset="0"/>
                <a:cs typeface="Times New Roman" panose="02020603050405020304" pitchFamily="18" charset="0"/>
              </a:rPr>
              <a:t>Doc. 2 : Les grandes étapes de la conquête</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1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15" name="Text Box 4">
            <a:extLst>
              <a:ext uri="{FF2B5EF4-FFF2-40B4-BE49-F238E27FC236}">
                <a16:creationId xmlns:a16="http://schemas.microsoft.com/office/drawing/2014/main" id="{2851A05F-9F0E-4411-94AE-4F5EF50360C8}"/>
              </a:ext>
            </a:extLst>
          </p:cNvPr>
          <p:cNvSpPr txBox="1">
            <a:spLocks noChangeArrowheads="1"/>
          </p:cNvSpPr>
          <p:nvPr/>
        </p:nvSpPr>
        <p:spPr bwMode="auto">
          <a:xfrm>
            <a:off x="1609726" y="1954530"/>
            <a:ext cx="6087292" cy="238887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gn="just">
              <a:lnSpc>
                <a:spcPct val="107000"/>
              </a:lnSpc>
              <a:spcAft>
                <a:spcPts val="800"/>
              </a:spcAft>
            </a:pPr>
            <a:r>
              <a:rPr lang="fr-FR" sz="1100" dirty="0">
                <a:effectLst/>
                <a:latin typeface="Calibri" panose="020F0502020204030204" pitchFamily="34" charset="0"/>
                <a:ea typeface="Calibri" panose="020F0502020204030204" pitchFamily="34" charset="0"/>
                <a:cs typeface="Times New Roman" panose="02020603050405020304" pitchFamily="18" charset="0"/>
              </a:rPr>
              <a:t>« Comme ils ne sont point guidés par l’intention de convertir les Indiens, de s’établir ou de rester dans le pays plus de temps qu’il ne faudra pour avoir de l’or et s’enrichir de quelque façon que ce soit, ils s’adonnent à toute sorte de fraudes et d’homicides et commettent d’innombrables vilénies […]. Lorsque les conquistadors et les capitaines viennent ici, ils ne prennent ni les soldats les plus consciencieux, ni les plus renommés, mais les premiers qu’ils rencontrent ou ceux qui leur semble les plus aptes au vol et au pillage, blanchis sous les harnais</a:t>
            </a:r>
            <a:r>
              <a:rPr lang="fr-FR" sz="1100"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fr-FR" sz="1100" dirty="0">
                <a:effectLst/>
                <a:latin typeface="Calibri" panose="020F0502020204030204" pitchFamily="34" charset="0"/>
                <a:ea typeface="Calibri" panose="020F0502020204030204" pitchFamily="34" charset="0"/>
                <a:cs typeface="Times New Roman" panose="02020603050405020304" pitchFamily="18" charset="0"/>
              </a:rPr>
              <a:t> et dépourvus de scrupules, mais qu’ils connaissent en aucune façon ; celui-ci est engagé parce qu’il aurait été à la bataille de Ravenne, tel autre car il prétend avoir participé à celle de Pavie, au sac de Gênes ou de Rome lorsqu’il est plus vantard et sans vergogne. Un seul d’entre eux réussit à pervertir toute une troupe.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gn="r">
              <a:lnSpc>
                <a:spcPct val="107000"/>
              </a:lnSpc>
              <a:spcAft>
                <a:spcPts val="800"/>
              </a:spcAft>
            </a:pPr>
            <a:r>
              <a:rPr lang="fr-FR" sz="300" dirty="0">
                <a:effectLst/>
                <a:latin typeface="Calibri" panose="020F0502020204030204" pitchFamily="34" charset="0"/>
                <a:ea typeface="Calibri" panose="020F0502020204030204" pitchFamily="34" charset="0"/>
                <a:cs typeface="Times New Roman" panose="02020603050405020304" pitchFamily="18" charset="0"/>
              </a:rPr>
              <a:t> </a:t>
            </a:r>
            <a:r>
              <a:rPr lang="fr-FR" sz="1050" dirty="0">
                <a:effectLst/>
                <a:latin typeface="Calibri" panose="020F0502020204030204" pitchFamily="34" charset="0"/>
                <a:ea typeface="Calibri" panose="020F0502020204030204" pitchFamily="34" charset="0"/>
                <a:cs typeface="Times New Roman" panose="02020603050405020304" pitchFamily="18" charset="0"/>
              </a:rPr>
              <a:t>Gonzalo Fernandez de Oviedo, </a:t>
            </a:r>
            <a:r>
              <a:rPr lang="fr-FR" sz="1050" i="1" dirty="0">
                <a:effectLst/>
                <a:latin typeface="Calibri" panose="020F0502020204030204" pitchFamily="34" charset="0"/>
                <a:ea typeface="Calibri" panose="020F0502020204030204" pitchFamily="34" charset="0"/>
                <a:cs typeface="Times New Roman" panose="02020603050405020304" pitchFamily="18" charset="0"/>
              </a:rPr>
              <a:t>Histoire générale et naturelle est Indes</a:t>
            </a:r>
            <a:r>
              <a:rPr lang="fr-FR" sz="1050" dirty="0">
                <a:effectLst/>
                <a:latin typeface="Calibri" panose="020F0502020204030204" pitchFamily="34" charset="0"/>
                <a:ea typeface="Calibri" panose="020F0502020204030204" pitchFamily="34" charset="0"/>
                <a:cs typeface="Times New Roman" panose="02020603050405020304" pitchFamily="18" charset="0"/>
              </a:rPr>
              <a:t>, 1535.</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099310" lvl="0" indent="-342900">
              <a:lnSpc>
                <a:spcPct val="107000"/>
              </a:lnSpc>
              <a:spcAft>
                <a:spcPts val="800"/>
              </a:spcAft>
              <a:buFont typeface="+mj-lt"/>
              <a:buAutoNum type="arabicPeriod"/>
            </a:pPr>
            <a:r>
              <a:rPr lang="fr-FR" sz="1000" dirty="0">
                <a:effectLst/>
                <a:latin typeface="Calibri" panose="020F0502020204030204" pitchFamily="34" charset="0"/>
                <a:ea typeface="Calibri" panose="020F0502020204030204" pitchFamily="34" charset="0"/>
                <a:cs typeface="Times New Roman" panose="02020603050405020304" pitchFamily="18" charset="0"/>
              </a:rPr>
              <a:t>Ayant une longue expérience du combat.</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1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16" name="Zone de texte 3">
            <a:extLst>
              <a:ext uri="{FF2B5EF4-FFF2-40B4-BE49-F238E27FC236}">
                <a16:creationId xmlns:a16="http://schemas.microsoft.com/office/drawing/2014/main" id="{D797C182-E377-42AE-A705-56381F848CC3}"/>
              </a:ext>
            </a:extLst>
          </p:cNvPr>
          <p:cNvSpPr txBox="1">
            <a:spLocks/>
          </p:cNvSpPr>
          <p:nvPr/>
        </p:nvSpPr>
        <p:spPr>
          <a:xfrm>
            <a:off x="1533525" y="1671954"/>
            <a:ext cx="4265295" cy="2825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07000"/>
              </a:lnSpc>
              <a:spcAft>
                <a:spcPts val="800"/>
              </a:spcAft>
            </a:pPr>
            <a:r>
              <a:rPr lang="fr-FR" sz="1000" b="1" dirty="0">
                <a:effectLst/>
                <a:highlight>
                  <a:srgbClr val="D3D3D3"/>
                </a:highlight>
                <a:latin typeface="Century Gothic" panose="020B0502020202020204" pitchFamily="34" charset="0"/>
                <a:ea typeface="Calibri" panose="020F0502020204030204" pitchFamily="34" charset="0"/>
                <a:cs typeface="Times New Roman" panose="02020603050405020304" pitchFamily="18" charset="0"/>
              </a:rPr>
              <a:t>Doc. 1 : Les soldats de la conquête</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FR" sz="11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17" name="ZoneTexte 7">
            <a:extLst>
              <a:ext uri="{FF2B5EF4-FFF2-40B4-BE49-F238E27FC236}">
                <a16:creationId xmlns:a16="http://schemas.microsoft.com/office/drawing/2014/main" id="{6821D0F7-CB3E-4C7B-B258-E0B6187F721D}"/>
              </a:ext>
            </a:extLst>
          </p:cNvPr>
          <p:cNvSpPr txBox="1"/>
          <p:nvPr/>
        </p:nvSpPr>
        <p:spPr>
          <a:xfrm>
            <a:off x="1609725" y="525780"/>
            <a:ext cx="8915399" cy="769620"/>
          </a:xfrm>
          <a:prstGeom prst="rect">
            <a:avLst/>
          </a:prstGeom>
          <a:solidFill>
            <a:srgbClr val="C0504D">
              <a:lumMod val="40000"/>
              <a:lumOff val="60000"/>
            </a:srgbClr>
          </a:solidFill>
          <a:ln>
            <a:solidFill>
              <a:sysClr val="windowText" lastClr="000000"/>
            </a:solidFill>
          </a:ln>
        </p:spPr>
        <p:txBody>
          <a:bodyPr wrap="square" rtlCol="0">
            <a:noAutofit/>
          </a:bodyPr>
          <a:lstStyle/>
          <a:p>
            <a:pPr algn="ctr"/>
            <a:r>
              <a:rPr lang="fr-FR" sz="1050" b="1" u="sng" cap="small" dirty="0">
                <a:solidFill>
                  <a:srgbClr val="000000"/>
                </a:solidFill>
                <a:effectLst/>
                <a:latin typeface="Century Gothic" panose="020B0502020202020204" pitchFamily="34" charset="0"/>
                <a:ea typeface="Times New Roman" panose="02020603050405020304" pitchFamily="18" charset="0"/>
              </a:rPr>
              <a:t>Rédigez une analyse des deux documents</a:t>
            </a:r>
            <a:r>
              <a:rPr lang="fr-FR" sz="1050" b="1" cap="small" dirty="0">
                <a:solidFill>
                  <a:srgbClr val="000000"/>
                </a:solidFill>
                <a:effectLst/>
                <a:latin typeface="Century Gothic" panose="020B0502020202020204" pitchFamily="34" charset="0"/>
                <a:ea typeface="Times New Roman" panose="02020603050405020304" pitchFamily="18" charset="0"/>
              </a:rPr>
              <a:t> (3 paragraphes)</a:t>
            </a:r>
            <a:endParaRPr lang="fr-FR" sz="1400" dirty="0">
              <a:effectLst/>
              <a:latin typeface="Times New Roman" panose="02020603050405020304" pitchFamily="18" charset="0"/>
              <a:ea typeface="Times New Roman" panose="02020603050405020304" pitchFamily="18" charset="0"/>
            </a:endParaRPr>
          </a:p>
          <a:p>
            <a:pPr algn="ctr">
              <a:lnSpc>
                <a:spcPct val="107000"/>
              </a:lnSpc>
              <a:spcAft>
                <a:spcPts val="800"/>
              </a:spcAft>
            </a:pPr>
            <a:r>
              <a:rPr lang="fr-FR" sz="1050" kern="1200" dirty="0">
                <a:effectLst/>
                <a:latin typeface="Century Gothic" panose="020B0502020202020204" pitchFamily="34" charset="0"/>
                <a:ea typeface="Calibri" panose="020F0502020204030204" pitchFamily="34" charset="0"/>
                <a:cs typeface="Times New Roman" panose="02020603050405020304" pitchFamily="18" charset="0"/>
              </a:rPr>
              <a:t>A partir des documents, décrivez les principaux acteurs de la conquête du Nouveau Monde. Vous expliquerez d’abord les motivations des conquérants espagnols et la façon dont ils se comportent avec les populations amérindiennes. Puis, vous présenterez les conquêtes de leurs principaux chefs.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Zone de texte 1">
            <a:extLst>
              <a:ext uri="{FF2B5EF4-FFF2-40B4-BE49-F238E27FC236}">
                <a16:creationId xmlns:a16="http://schemas.microsoft.com/office/drawing/2014/main" id="{05759AEC-5714-499E-B414-0551D4B16E2C}"/>
              </a:ext>
            </a:extLst>
          </p:cNvPr>
          <p:cNvSpPr txBox="1"/>
          <p:nvPr/>
        </p:nvSpPr>
        <p:spPr>
          <a:xfrm>
            <a:off x="8973185" y="5943600"/>
            <a:ext cx="1018540" cy="2286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fr-FR" sz="900" dirty="0">
                <a:effectLst/>
                <a:latin typeface="Tw Cen MT" panose="020B0602020104020603" pitchFamily="34" charset="0"/>
                <a:ea typeface="Calibri" panose="020F0502020204030204" pitchFamily="34" charset="0"/>
                <a:cs typeface="Times New Roman" panose="02020603050405020304" pitchFamily="18" charset="0"/>
              </a:rPr>
              <a:t>© Hatier, 2019</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89756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strips(downRight)">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age 4" descr="Une image contenant texte, meubles, tissu, commode&#10;&#10;Description générée automatiquement">
            <a:extLst>
              <a:ext uri="{FF2B5EF4-FFF2-40B4-BE49-F238E27FC236}">
                <a16:creationId xmlns:a16="http://schemas.microsoft.com/office/drawing/2014/main" id="{08ECE573-F51C-4265-9753-7C0C34DC903E}"/>
              </a:ext>
            </a:extLst>
          </p:cNvPr>
          <p:cNvPicPr>
            <a:picLocks noChangeAspect="1"/>
          </p:cNvPicPr>
          <p:nvPr/>
        </p:nvPicPr>
        <p:blipFill rotWithShape="1">
          <a:blip r:embed="rId3">
            <a:extLst>
              <a:ext uri="{28A0092B-C50C-407E-A947-70E740481C1C}">
                <a14:useLocalDpi xmlns:a14="http://schemas.microsoft.com/office/drawing/2010/main" val="0"/>
              </a:ext>
            </a:extLst>
          </a:blip>
          <a:srcRect l="16469" r="9741" b="1"/>
          <a:stretch/>
        </p:blipFill>
        <p:spPr>
          <a:xfrm>
            <a:off x="-2260" y="0"/>
            <a:ext cx="12194261" cy="6858002"/>
          </a:xfrm>
          <a:prstGeom prst="rect">
            <a:avLst/>
          </a:prstGeom>
        </p:spPr>
      </p:pic>
      <p:sp>
        <p:nvSpPr>
          <p:cNvPr id="6" name="Rectangle 5">
            <a:extLst>
              <a:ext uri="{FF2B5EF4-FFF2-40B4-BE49-F238E27FC236}">
                <a16:creationId xmlns:a16="http://schemas.microsoft.com/office/drawing/2014/main" id="{44350913-D884-4CF1-A6D3-7B7E53D25440}"/>
              </a:ext>
            </a:extLst>
          </p:cNvPr>
          <p:cNvSpPr/>
          <p:nvPr/>
        </p:nvSpPr>
        <p:spPr>
          <a:xfrm>
            <a:off x="0" y="-74330"/>
            <a:ext cx="12192000" cy="6942840"/>
          </a:xfrm>
          <a:prstGeom prst="rect">
            <a:avLst/>
          </a:prstGeom>
          <a:solidFill>
            <a:schemeClr val="bg1">
              <a:alpha val="8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b="1" dirty="0">
                <a:solidFill>
                  <a:schemeClr val="tx2"/>
                </a:solidFill>
                <a:latin typeface="Tw Cen MT" pitchFamily="34" charset="0"/>
              </a:rPr>
              <a:t> </a:t>
            </a:r>
          </a:p>
          <a:p>
            <a:pPr algn="just">
              <a:buFont typeface="Wingdings" pitchFamily="2" charset="2"/>
              <a:buChar char="q"/>
            </a:pPr>
            <a:endParaRPr lang="fr-FR" b="1" dirty="0">
              <a:solidFill>
                <a:schemeClr val="tx2"/>
              </a:solidFill>
              <a:latin typeface="Tw Cen MT" pitchFamily="34" charset="0"/>
            </a:endParaRPr>
          </a:p>
          <a:p>
            <a:pPr algn="ctr"/>
            <a:endParaRPr lang="fr-FR" dirty="0">
              <a:solidFill>
                <a:schemeClr val="tx2"/>
              </a:solidFill>
            </a:endParaRPr>
          </a:p>
        </p:txBody>
      </p:sp>
      <p:sp>
        <p:nvSpPr>
          <p:cNvPr id="4" name="ZoneTexte 3">
            <a:extLst>
              <a:ext uri="{FF2B5EF4-FFF2-40B4-BE49-F238E27FC236}">
                <a16:creationId xmlns:a16="http://schemas.microsoft.com/office/drawing/2014/main" id="{265351CE-A594-4387-A4CF-C7CC9E6CFF22}"/>
              </a:ext>
            </a:extLst>
          </p:cNvPr>
          <p:cNvSpPr txBox="1"/>
          <p:nvPr/>
        </p:nvSpPr>
        <p:spPr>
          <a:xfrm>
            <a:off x="1809750" y="23405"/>
            <a:ext cx="9144000" cy="400110"/>
          </a:xfrm>
          <a:prstGeom prst="rect">
            <a:avLst/>
          </a:prstGeom>
          <a:noFill/>
        </p:spPr>
        <p:txBody>
          <a:bodyPr wrap="square" rtlCol="0">
            <a:spAutoFit/>
          </a:bodyPr>
          <a:lstStyle/>
          <a:p>
            <a:pPr algn="ctr"/>
            <a:r>
              <a:rPr lang="fr-FR" sz="2000" b="1" u="sng" dirty="0">
                <a:solidFill>
                  <a:srgbClr val="00B050"/>
                </a:solidFill>
              </a:rPr>
              <a:t>CORRECTION – NIVEAU 3</a:t>
            </a:r>
          </a:p>
        </p:txBody>
      </p:sp>
      <p:sp>
        <p:nvSpPr>
          <p:cNvPr id="7" name="ZoneTexte 6">
            <a:extLst>
              <a:ext uri="{FF2B5EF4-FFF2-40B4-BE49-F238E27FC236}">
                <a16:creationId xmlns:a16="http://schemas.microsoft.com/office/drawing/2014/main" id="{7DDBF6F3-DEC6-4D7F-AF2E-A9D9757E0138}"/>
              </a:ext>
            </a:extLst>
          </p:cNvPr>
          <p:cNvSpPr txBox="1"/>
          <p:nvPr/>
        </p:nvSpPr>
        <p:spPr>
          <a:xfrm>
            <a:off x="1885951" y="423515"/>
            <a:ext cx="8915400" cy="6001643"/>
          </a:xfrm>
          <a:prstGeom prst="rect">
            <a:avLst/>
          </a:prstGeom>
          <a:noFill/>
        </p:spPr>
        <p:txBody>
          <a:bodyPr wrap="square">
            <a:spAutoFit/>
          </a:bodyPr>
          <a:lstStyle/>
          <a:p>
            <a:pPr algn="just"/>
            <a:r>
              <a:rPr lang="fr-FR" sz="1600" dirty="0"/>
              <a:t>	</a:t>
            </a:r>
          </a:p>
          <a:p>
            <a:pPr algn="just"/>
            <a:r>
              <a:rPr lang="fr-FR" sz="1600" dirty="0"/>
              <a:t>	</a:t>
            </a:r>
            <a:r>
              <a:rPr lang="fr-FR" sz="1600" dirty="0">
                <a:solidFill>
                  <a:srgbClr val="0070C0"/>
                </a:solidFill>
              </a:rPr>
              <a:t>Qui sont les principaux acteurs de la conquête du Nouveau Monde ? </a:t>
            </a:r>
            <a:r>
              <a:rPr lang="fr-FR" sz="1600" dirty="0"/>
              <a:t>[PROBLEMATIQUE] </a:t>
            </a:r>
            <a:r>
              <a:rPr lang="fr-FR" sz="1600" dirty="0">
                <a:solidFill>
                  <a:srgbClr val="0070C0"/>
                </a:solidFill>
              </a:rPr>
              <a:t>Nous verrons d’abord les motivations des conquistadors et la façon dont ils se comportent avec les populations amérindiennes. Puis, nous présenterons les conquêtes des deux principaux conquistadors.</a:t>
            </a:r>
            <a:r>
              <a:rPr lang="fr-FR" sz="1600" dirty="0"/>
              <a:t> [PLAN]</a:t>
            </a:r>
          </a:p>
          <a:p>
            <a:pPr algn="just"/>
            <a:endParaRPr lang="fr-FR" sz="1600" dirty="0"/>
          </a:p>
          <a:p>
            <a:pPr algn="just"/>
            <a:r>
              <a:rPr lang="fr-FR" sz="1600" dirty="0"/>
              <a:t>	</a:t>
            </a:r>
            <a:r>
              <a:rPr lang="fr-FR" sz="1600" dirty="0">
                <a:solidFill>
                  <a:srgbClr val="0070C0"/>
                </a:solidFill>
              </a:rPr>
              <a:t>Les conquérants du Nouveau Monde sont </a:t>
            </a:r>
            <a:r>
              <a:rPr lang="fr-FR" sz="1600" b="1" dirty="0">
                <a:solidFill>
                  <a:srgbClr val="0070C0"/>
                </a:solidFill>
              </a:rPr>
              <a:t>cupides et brutaux </a:t>
            </a:r>
            <a:r>
              <a:rPr lang="fr-FR" sz="1600" dirty="0"/>
              <a:t>[IDEE GENERALE]</a:t>
            </a:r>
            <a:r>
              <a:rPr lang="fr-FR" sz="1600" dirty="0">
                <a:solidFill>
                  <a:srgbClr val="0070C0"/>
                </a:solidFill>
              </a:rPr>
              <a:t>. Dans le document 1, Gonzalo Fernandez de Oviedo évoque les « </a:t>
            </a:r>
            <a:r>
              <a:rPr lang="fr-FR" sz="1600" i="1" dirty="0">
                <a:solidFill>
                  <a:srgbClr val="0070C0"/>
                </a:solidFill>
              </a:rPr>
              <a:t>conquistadors</a:t>
            </a:r>
            <a:r>
              <a:rPr lang="fr-FR" sz="1600" dirty="0">
                <a:solidFill>
                  <a:srgbClr val="0070C0"/>
                </a:solidFill>
              </a:rPr>
              <a:t> » (l. 5) </a:t>
            </a:r>
            <a:r>
              <a:rPr lang="fr-FR" sz="1600" dirty="0"/>
              <a:t>[CITATION]. </a:t>
            </a:r>
            <a:r>
              <a:rPr lang="fr-FR" sz="1600" dirty="0">
                <a:solidFill>
                  <a:srgbClr val="0070C0"/>
                </a:solidFill>
              </a:rPr>
              <a:t>Il s’agit des </a:t>
            </a:r>
            <a:r>
              <a:rPr lang="fr-FR" sz="1600" b="1" dirty="0">
                <a:solidFill>
                  <a:srgbClr val="0070C0"/>
                </a:solidFill>
              </a:rPr>
              <a:t>chefs d’expéditions militaires </a:t>
            </a:r>
            <a:r>
              <a:rPr lang="fr-FR" sz="1600" dirty="0">
                <a:solidFill>
                  <a:srgbClr val="0070C0"/>
                </a:solidFill>
              </a:rPr>
              <a:t>qui ont conquis le Nouveau Monde au XVIe siècle pour la Couronne d’Espagne</a:t>
            </a:r>
            <a:r>
              <a:rPr lang="fr-FR" sz="1600" dirty="0"/>
              <a:t> [EXPLICATION]. </a:t>
            </a:r>
            <a:r>
              <a:rPr lang="fr-FR" sz="1600" dirty="0">
                <a:solidFill>
                  <a:srgbClr val="0070C0"/>
                </a:solidFill>
              </a:rPr>
              <a:t>D’après l’auteur, leur but est de « </a:t>
            </a:r>
            <a:r>
              <a:rPr lang="fr-FR" sz="1600" i="1" dirty="0">
                <a:solidFill>
                  <a:srgbClr val="0070C0"/>
                </a:solidFill>
              </a:rPr>
              <a:t>s’enrichir de quelque façon que ce soit </a:t>
            </a:r>
            <a:r>
              <a:rPr lang="fr-FR" sz="1600" dirty="0">
                <a:solidFill>
                  <a:srgbClr val="0070C0"/>
                </a:solidFill>
              </a:rPr>
              <a:t>» (l. 3) </a:t>
            </a:r>
            <a:r>
              <a:rPr lang="fr-FR" sz="1600" dirty="0"/>
              <a:t>[CITATION]</a:t>
            </a:r>
            <a:r>
              <a:rPr lang="fr-FR" sz="1600" dirty="0">
                <a:solidFill>
                  <a:srgbClr val="0070C0"/>
                </a:solidFill>
              </a:rPr>
              <a:t>.</a:t>
            </a:r>
            <a:r>
              <a:rPr lang="fr-FR" sz="1600" dirty="0"/>
              <a:t> </a:t>
            </a:r>
            <a:r>
              <a:rPr lang="fr-FR" sz="1600" dirty="0">
                <a:solidFill>
                  <a:srgbClr val="0070C0"/>
                </a:solidFill>
              </a:rPr>
              <a:t>Ils sont donc essentiellement motivés par l’or et l’</a:t>
            </a:r>
            <a:r>
              <a:rPr lang="fr-FR" sz="1600" b="1" dirty="0">
                <a:solidFill>
                  <a:srgbClr val="0070C0"/>
                </a:solidFill>
              </a:rPr>
              <a:t>enrichissement personnel </a:t>
            </a:r>
            <a:r>
              <a:rPr lang="fr-FR" sz="1600" dirty="0"/>
              <a:t>[EXPLICATION]</a:t>
            </a:r>
            <a:r>
              <a:rPr lang="fr-FR" sz="1600" dirty="0">
                <a:solidFill>
                  <a:srgbClr val="0070C0"/>
                </a:solidFill>
              </a:rPr>
              <a:t>.</a:t>
            </a:r>
            <a:r>
              <a:rPr lang="fr-FR" sz="1600" dirty="0"/>
              <a:t> </a:t>
            </a:r>
            <a:r>
              <a:rPr lang="fr-FR" sz="1600" dirty="0">
                <a:solidFill>
                  <a:srgbClr val="0070C0"/>
                </a:solidFill>
              </a:rPr>
              <a:t>C’est pourquoi « </a:t>
            </a:r>
            <a:r>
              <a:rPr lang="fr-FR" sz="1600" i="1" dirty="0">
                <a:solidFill>
                  <a:srgbClr val="0070C0"/>
                </a:solidFill>
              </a:rPr>
              <a:t>ils s’adonnent à toute sorte de fraudes et d’homicides et commettent d’innombrables vilénies</a:t>
            </a:r>
            <a:r>
              <a:rPr lang="fr-FR" sz="1600" dirty="0">
                <a:solidFill>
                  <a:srgbClr val="0070C0"/>
                </a:solidFill>
              </a:rPr>
              <a:t> » (l. 3-4) </a:t>
            </a:r>
            <a:r>
              <a:rPr lang="fr-FR" sz="1600" dirty="0"/>
              <a:t>[CITATION]</a:t>
            </a:r>
            <a:r>
              <a:rPr lang="fr-FR" sz="1600" dirty="0">
                <a:solidFill>
                  <a:srgbClr val="0070C0"/>
                </a:solidFill>
              </a:rPr>
              <a:t>.</a:t>
            </a:r>
            <a:r>
              <a:rPr lang="fr-FR" sz="1600" dirty="0"/>
              <a:t> </a:t>
            </a:r>
            <a:r>
              <a:rPr lang="fr-FR" sz="1600" dirty="0">
                <a:solidFill>
                  <a:srgbClr val="0070C0"/>
                </a:solidFill>
              </a:rPr>
              <a:t>Ce qui signifie qu’ils pratiquent le </a:t>
            </a:r>
            <a:r>
              <a:rPr lang="fr-FR" sz="1600" b="1" dirty="0">
                <a:solidFill>
                  <a:srgbClr val="0070C0"/>
                </a:solidFill>
              </a:rPr>
              <a:t>meurtre</a:t>
            </a:r>
            <a:r>
              <a:rPr lang="fr-FR" sz="1600" dirty="0">
                <a:solidFill>
                  <a:srgbClr val="0070C0"/>
                </a:solidFill>
              </a:rPr>
              <a:t>, le </a:t>
            </a:r>
            <a:r>
              <a:rPr lang="fr-FR" sz="1600" b="1" dirty="0">
                <a:solidFill>
                  <a:srgbClr val="0070C0"/>
                </a:solidFill>
              </a:rPr>
              <a:t>pillage</a:t>
            </a:r>
            <a:r>
              <a:rPr lang="fr-FR" sz="1600" dirty="0">
                <a:solidFill>
                  <a:srgbClr val="0070C0"/>
                </a:solidFill>
              </a:rPr>
              <a:t>, le </a:t>
            </a:r>
            <a:r>
              <a:rPr lang="fr-FR" sz="1600" b="1" dirty="0">
                <a:solidFill>
                  <a:srgbClr val="0070C0"/>
                </a:solidFill>
              </a:rPr>
              <a:t>vol</a:t>
            </a:r>
            <a:r>
              <a:rPr lang="fr-FR" sz="1600" dirty="0">
                <a:solidFill>
                  <a:srgbClr val="0070C0"/>
                </a:solidFill>
              </a:rPr>
              <a:t> </a:t>
            </a:r>
            <a:r>
              <a:rPr lang="fr-FR" sz="1600" dirty="0"/>
              <a:t>[EXPLICATION]</a:t>
            </a:r>
            <a:r>
              <a:rPr lang="fr-FR" sz="1600" dirty="0">
                <a:solidFill>
                  <a:srgbClr val="0070C0"/>
                </a:solidFill>
              </a:rPr>
              <a:t>.</a:t>
            </a:r>
            <a:r>
              <a:rPr lang="fr-FR" sz="1600" dirty="0"/>
              <a:t> </a:t>
            </a:r>
          </a:p>
          <a:p>
            <a:pPr algn="just"/>
            <a:endParaRPr lang="fr-FR" sz="1600" dirty="0"/>
          </a:p>
          <a:p>
            <a:pPr algn="just"/>
            <a:r>
              <a:rPr lang="fr-FR" sz="1600" dirty="0"/>
              <a:t>	</a:t>
            </a:r>
            <a:r>
              <a:rPr lang="fr-FR" sz="1600" dirty="0">
                <a:solidFill>
                  <a:srgbClr val="0070C0"/>
                </a:solidFill>
              </a:rPr>
              <a:t>Les deux principaux chefs conquistadors sont </a:t>
            </a:r>
            <a:r>
              <a:rPr lang="fr-FR" sz="1600" b="1" dirty="0">
                <a:solidFill>
                  <a:srgbClr val="0070C0"/>
                </a:solidFill>
              </a:rPr>
              <a:t>Hernan Cortés</a:t>
            </a:r>
            <a:r>
              <a:rPr lang="fr-FR" sz="1600" dirty="0">
                <a:solidFill>
                  <a:srgbClr val="0070C0"/>
                </a:solidFill>
              </a:rPr>
              <a:t> et </a:t>
            </a:r>
            <a:r>
              <a:rPr lang="fr-FR" sz="1600" b="1" dirty="0">
                <a:solidFill>
                  <a:srgbClr val="0070C0"/>
                </a:solidFill>
              </a:rPr>
              <a:t>François Pizarro </a:t>
            </a:r>
            <a:r>
              <a:rPr lang="fr-FR" sz="1600" dirty="0"/>
              <a:t>[IDEE GENERALE]</a:t>
            </a:r>
            <a:r>
              <a:rPr lang="fr-FR" sz="1600" dirty="0">
                <a:solidFill>
                  <a:srgbClr val="0070C0"/>
                </a:solidFill>
              </a:rPr>
              <a:t>. Ce sont eux qui font la conquête des « </a:t>
            </a:r>
            <a:r>
              <a:rPr lang="fr-FR" sz="1600" i="1" dirty="0">
                <a:solidFill>
                  <a:srgbClr val="0070C0"/>
                </a:solidFill>
              </a:rPr>
              <a:t>civilisations précolombiennes </a:t>
            </a:r>
            <a:r>
              <a:rPr lang="fr-FR" sz="1600" dirty="0">
                <a:solidFill>
                  <a:srgbClr val="0070C0"/>
                </a:solidFill>
              </a:rPr>
              <a:t>», dont il est fait référence sur le document 2 </a:t>
            </a:r>
            <a:r>
              <a:rPr lang="fr-FR" sz="1600" dirty="0"/>
              <a:t>[CITATION]</a:t>
            </a:r>
            <a:r>
              <a:rPr lang="fr-FR" sz="1600" dirty="0">
                <a:solidFill>
                  <a:srgbClr val="0070C0"/>
                </a:solidFill>
              </a:rPr>
              <a:t>. Ces </a:t>
            </a:r>
            <a:r>
              <a:rPr lang="fr-FR" sz="1600" b="1" dirty="0">
                <a:solidFill>
                  <a:srgbClr val="0070C0"/>
                </a:solidFill>
              </a:rPr>
              <a:t>civilisations indiennes </a:t>
            </a:r>
            <a:r>
              <a:rPr lang="fr-FR" sz="1600" dirty="0">
                <a:solidFill>
                  <a:srgbClr val="0070C0"/>
                </a:solidFill>
              </a:rPr>
              <a:t>très développées (temples en pierre, écriture, etc.), </a:t>
            </a:r>
            <a:r>
              <a:rPr lang="fr-FR" sz="1600" b="1" dirty="0">
                <a:solidFill>
                  <a:srgbClr val="0070C0"/>
                </a:solidFill>
              </a:rPr>
              <a:t>qui précédaient l’arrivée de Colomb</a:t>
            </a:r>
            <a:r>
              <a:rPr lang="fr-FR" sz="1600" dirty="0">
                <a:solidFill>
                  <a:srgbClr val="0070C0"/>
                </a:solidFill>
              </a:rPr>
              <a:t> en Amérique, sont renversées en quelques années </a:t>
            </a:r>
            <a:r>
              <a:rPr lang="fr-FR" sz="1600" dirty="0"/>
              <a:t>[EXPLICATION]. </a:t>
            </a:r>
            <a:r>
              <a:rPr lang="fr-FR" sz="1600" dirty="0">
                <a:solidFill>
                  <a:srgbClr val="0070C0"/>
                </a:solidFill>
              </a:rPr>
              <a:t>Cortès anéantit les « </a:t>
            </a:r>
            <a:r>
              <a:rPr lang="fr-FR" sz="1600" i="1" dirty="0">
                <a:solidFill>
                  <a:srgbClr val="0070C0"/>
                </a:solidFill>
              </a:rPr>
              <a:t>Aztèques</a:t>
            </a:r>
            <a:r>
              <a:rPr lang="fr-FR" sz="1600" dirty="0">
                <a:solidFill>
                  <a:srgbClr val="0070C0"/>
                </a:solidFill>
              </a:rPr>
              <a:t> » (doc. 2) </a:t>
            </a:r>
            <a:r>
              <a:rPr lang="fr-FR" sz="1600" dirty="0"/>
              <a:t>[CITATION]</a:t>
            </a:r>
            <a:r>
              <a:rPr lang="fr-FR" sz="1600" dirty="0">
                <a:solidFill>
                  <a:srgbClr val="0070C0"/>
                </a:solidFill>
              </a:rPr>
              <a:t>.</a:t>
            </a:r>
            <a:r>
              <a:rPr lang="fr-FR" sz="1600" dirty="0"/>
              <a:t> </a:t>
            </a:r>
            <a:r>
              <a:rPr lang="fr-FR" sz="1600" dirty="0">
                <a:solidFill>
                  <a:srgbClr val="0070C0"/>
                </a:solidFill>
              </a:rPr>
              <a:t>Entre 1519 et 1521, avec environ 550 soldats, il </a:t>
            </a:r>
            <a:r>
              <a:rPr lang="fr-FR" sz="1600" b="1" dirty="0">
                <a:solidFill>
                  <a:srgbClr val="0070C0"/>
                </a:solidFill>
              </a:rPr>
              <a:t>conquiert l’empire aztèque </a:t>
            </a:r>
            <a:r>
              <a:rPr lang="fr-FR" sz="1600" dirty="0">
                <a:solidFill>
                  <a:srgbClr val="0070C0"/>
                </a:solidFill>
              </a:rPr>
              <a:t>(Amérique centrale) et fonde la Nouvelle-Espagne </a:t>
            </a:r>
            <a:r>
              <a:rPr lang="fr-FR" sz="1600" dirty="0"/>
              <a:t>[EXPLICATION]. </a:t>
            </a:r>
            <a:r>
              <a:rPr lang="fr-FR" sz="1600" dirty="0">
                <a:solidFill>
                  <a:srgbClr val="0070C0"/>
                </a:solidFill>
              </a:rPr>
              <a:t>Pizarro colonise les « Incas » (doc. 2) </a:t>
            </a:r>
            <a:r>
              <a:rPr lang="fr-FR" sz="1600" dirty="0"/>
              <a:t>[CITATION]. </a:t>
            </a:r>
            <a:r>
              <a:rPr lang="fr-FR" sz="1600" dirty="0">
                <a:solidFill>
                  <a:srgbClr val="0070C0"/>
                </a:solidFill>
              </a:rPr>
              <a:t>Entre 1531 et 1539, il </a:t>
            </a:r>
            <a:r>
              <a:rPr lang="fr-FR" sz="1600" b="1" dirty="0">
                <a:solidFill>
                  <a:srgbClr val="0070C0"/>
                </a:solidFill>
              </a:rPr>
              <a:t>conquiert l’Empire inca </a:t>
            </a:r>
            <a:r>
              <a:rPr lang="fr-FR" sz="1600" dirty="0">
                <a:solidFill>
                  <a:srgbClr val="0070C0"/>
                </a:solidFill>
              </a:rPr>
              <a:t>(actuel Pérou), avec seulement 180 hommes, et fonde la vice-royauté du Pérou </a:t>
            </a:r>
            <a:r>
              <a:rPr lang="fr-FR" sz="1600" dirty="0"/>
              <a:t>[EXPLICATION]. </a:t>
            </a:r>
            <a:r>
              <a:rPr lang="fr-FR" sz="1600" dirty="0">
                <a:solidFill>
                  <a:srgbClr val="0070C0"/>
                </a:solidFill>
              </a:rPr>
              <a:t>Malgré leur infériorité numérique, les conquistadors s’appuient sur les </a:t>
            </a:r>
            <a:r>
              <a:rPr lang="fr-FR" sz="1600" b="1" dirty="0">
                <a:solidFill>
                  <a:srgbClr val="0070C0"/>
                </a:solidFill>
              </a:rPr>
              <a:t>divisions politiques </a:t>
            </a:r>
            <a:r>
              <a:rPr lang="fr-FR" sz="1600" dirty="0">
                <a:solidFill>
                  <a:srgbClr val="0070C0"/>
                </a:solidFill>
              </a:rPr>
              <a:t>des Amérindiens, sur leur </a:t>
            </a:r>
            <a:r>
              <a:rPr lang="fr-FR" sz="1600" b="1" dirty="0">
                <a:solidFill>
                  <a:srgbClr val="0070C0"/>
                </a:solidFill>
              </a:rPr>
              <a:t>maitrise technique</a:t>
            </a:r>
            <a:r>
              <a:rPr lang="fr-FR" sz="1600" dirty="0">
                <a:solidFill>
                  <a:srgbClr val="0070C0"/>
                </a:solidFill>
              </a:rPr>
              <a:t> (chevaux, armes à feux : ils passent temporairement pour des divinités) et sur les </a:t>
            </a:r>
            <a:r>
              <a:rPr lang="fr-FR" sz="1600" b="1" dirty="0">
                <a:solidFill>
                  <a:srgbClr val="0070C0"/>
                </a:solidFill>
              </a:rPr>
              <a:t>maladies</a:t>
            </a:r>
            <a:r>
              <a:rPr lang="fr-FR" sz="1600" dirty="0">
                <a:solidFill>
                  <a:srgbClr val="0070C0"/>
                </a:solidFill>
              </a:rPr>
              <a:t> qu’ils apportent</a:t>
            </a:r>
            <a:r>
              <a:rPr lang="fr-FR" sz="1600" dirty="0"/>
              <a:t> [EXPLICATIONS COMPLEMENTAIRES]. </a:t>
            </a:r>
          </a:p>
        </p:txBody>
      </p:sp>
    </p:spTree>
    <p:extLst>
      <p:ext uri="{BB962C8B-B14F-4D97-AF65-F5344CB8AC3E}">
        <p14:creationId xmlns:p14="http://schemas.microsoft.com/office/powerpoint/2010/main" val="4047732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strips(downRight)">
                                      <p:cBhvr>
                                        <p:cTn id="7" dur="500"/>
                                        <p:tgtEl>
                                          <p:spTgt spid="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7">
                                            <p:txEl>
                                              <p:pRg st="3" end="3"/>
                                            </p:txEl>
                                          </p:spTgt>
                                        </p:tgtEl>
                                        <p:attrNameLst>
                                          <p:attrName>style.visibility</p:attrName>
                                        </p:attrNameLst>
                                      </p:cBhvr>
                                      <p:to>
                                        <p:strVal val="visible"/>
                                      </p:to>
                                    </p:set>
                                    <p:animEffect transition="in" filter="strips(downRight)">
                                      <p:cBhvr>
                                        <p:cTn id="12" dur="500"/>
                                        <p:tgtEl>
                                          <p:spTgt spid="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7">
                                            <p:txEl>
                                              <p:pRg st="5" end="5"/>
                                            </p:txEl>
                                          </p:spTgt>
                                        </p:tgtEl>
                                        <p:attrNameLst>
                                          <p:attrName>style.visibility</p:attrName>
                                        </p:attrNameLst>
                                      </p:cBhvr>
                                      <p:to>
                                        <p:strVal val="visible"/>
                                      </p:to>
                                    </p:set>
                                    <p:animEffect transition="in" filter="strips(downRight)">
                                      <p:cBhvr>
                                        <p:cTn id="17"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TotalTime>
  <Words>1986</Words>
  <Application>Microsoft Office PowerPoint</Application>
  <PresentationFormat>Grand écran</PresentationFormat>
  <Paragraphs>158</Paragraphs>
  <Slides>8</Slides>
  <Notes>8</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8</vt:i4>
      </vt:variant>
    </vt:vector>
  </HeadingPairs>
  <TitlesOfParts>
    <vt:vector size="16" baseType="lpstr">
      <vt:lpstr>Arial</vt:lpstr>
      <vt:lpstr>Calibri</vt:lpstr>
      <vt:lpstr>Calibri Light</vt:lpstr>
      <vt:lpstr>Century Gothic</vt:lpstr>
      <vt:lpstr>Times New Roman</vt:lpstr>
      <vt:lpstr>Tw Cen MT</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Sami RHARROUZ</dc:creator>
  <cp:lastModifiedBy>Sami RHARROUZ</cp:lastModifiedBy>
  <cp:revision>7</cp:revision>
  <dcterms:created xsi:type="dcterms:W3CDTF">2021-07-01T17:10:58Z</dcterms:created>
  <dcterms:modified xsi:type="dcterms:W3CDTF">2021-11-29T10:35:06Z</dcterms:modified>
</cp:coreProperties>
</file>