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4" r:id="rId4"/>
    <p:sldId id="258" r:id="rId5"/>
    <p:sldId id="259" r:id="rId6"/>
    <p:sldId id="262" r:id="rId7"/>
    <p:sldId id="275" r:id="rId8"/>
    <p:sldId id="264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31239-7C45-45A4-AE1D-797C5F724EDC}" type="doc">
      <dgm:prSet loTypeId="urn:microsoft.com/office/officeart/2005/8/layout/arrow2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DC8F195-0831-4275-90DF-15F86F9A7373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Début XIXe siècle :</a:t>
          </a:r>
          <a:r>
            <a:rPr lang="fr-FR" dirty="0">
              <a:solidFill>
                <a:srgbClr val="FF0000"/>
              </a:solidFill>
            </a:rPr>
            <a:t> </a:t>
          </a:r>
          <a:r>
            <a:rPr lang="fr-FR" b="1" dirty="0">
              <a:solidFill>
                <a:srgbClr val="0070C0"/>
              </a:solidFill>
            </a:rPr>
            <a:t>1</a:t>
          </a:r>
          <a:r>
            <a:rPr lang="fr-FR" b="1" baseline="30000" dirty="0">
              <a:solidFill>
                <a:srgbClr val="0070C0"/>
              </a:solidFill>
            </a:rPr>
            <a:t>ère</a:t>
          </a:r>
          <a:r>
            <a:rPr lang="fr-FR" b="1" dirty="0">
              <a:solidFill>
                <a:srgbClr val="0070C0"/>
              </a:solidFill>
            </a:rPr>
            <a:t> industrialisation</a:t>
          </a:r>
          <a:endParaRPr lang="fr-FR" dirty="0">
            <a:solidFill>
              <a:srgbClr val="0070C0"/>
            </a:solidFill>
          </a:endParaRPr>
        </a:p>
      </dgm:t>
    </dgm:pt>
    <dgm:pt modelId="{3DF5F057-4BA9-404F-BDE5-828ABB0D8C9E}" type="parTrans" cxnId="{4395E4F3-6C57-46F8-9BAC-E7AAA99E92E6}">
      <dgm:prSet/>
      <dgm:spPr/>
      <dgm:t>
        <a:bodyPr/>
        <a:lstStyle/>
        <a:p>
          <a:endParaRPr lang="fr-FR"/>
        </a:p>
      </dgm:t>
    </dgm:pt>
    <dgm:pt modelId="{A3E968E5-6971-4D81-8E19-B60F84182A8C}" type="sibTrans" cxnId="{4395E4F3-6C57-46F8-9BAC-E7AAA99E92E6}">
      <dgm:prSet/>
      <dgm:spPr/>
      <dgm:t>
        <a:bodyPr/>
        <a:lstStyle/>
        <a:p>
          <a:endParaRPr lang="fr-FR"/>
        </a:p>
      </dgm:t>
    </dgm:pt>
    <dgm:pt modelId="{8CD76375-B967-4CA2-8746-CB9AE5E6A676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Années 1870 : </a:t>
          </a:r>
          <a:r>
            <a:rPr lang="fr-FR" b="1" dirty="0">
              <a:solidFill>
                <a:srgbClr val="0070C0"/>
              </a:solidFill>
            </a:rPr>
            <a:t>nouvelle étape dans le processus d’</a:t>
          </a:r>
          <a:r>
            <a:rPr lang="fr-FR" b="1" u="sng" dirty="0">
              <a:solidFill>
                <a:srgbClr val="FF0000"/>
              </a:solidFill>
            </a:rPr>
            <a:t>industrialisation</a:t>
          </a:r>
          <a:r>
            <a:rPr lang="fr-FR" b="1" dirty="0">
              <a:solidFill>
                <a:srgbClr val="0070C0"/>
              </a:solidFill>
            </a:rPr>
            <a:t> </a:t>
          </a:r>
          <a:endParaRPr lang="fr-FR" dirty="0">
            <a:solidFill>
              <a:srgbClr val="0070C0"/>
            </a:solidFill>
          </a:endParaRPr>
        </a:p>
      </dgm:t>
    </dgm:pt>
    <dgm:pt modelId="{361D4C4A-7D16-4A75-9657-9020A0CDC752}" type="parTrans" cxnId="{1BC96BB5-8941-412C-9744-498457019218}">
      <dgm:prSet/>
      <dgm:spPr/>
      <dgm:t>
        <a:bodyPr/>
        <a:lstStyle/>
        <a:p>
          <a:endParaRPr lang="fr-FR"/>
        </a:p>
      </dgm:t>
    </dgm:pt>
    <dgm:pt modelId="{90C39F9B-5A55-4479-AD8D-6F0A6F728049}" type="sibTrans" cxnId="{1BC96BB5-8941-412C-9744-498457019218}">
      <dgm:prSet/>
      <dgm:spPr/>
      <dgm:t>
        <a:bodyPr/>
        <a:lstStyle/>
        <a:p>
          <a:endParaRPr lang="fr-FR"/>
        </a:p>
      </dgm:t>
    </dgm:pt>
    <dgm:pt modelId="{D05DAA50-056F-4587-BC59-6BF8EB3C1687}">
      <dgm:prSet phldrT="[Texte]"/>
      <dgm:spPr/>
      <dgm:t>
        <a:bodyPr/>
        <a:lstStyle/>
        <a:p>
          <a:pPr algn="l"/>
          <a:r>
            <a:rPr lang="fr-FR" b="1" dirty="0">
              <a:solidFill>
                <a:srgbClr val="FF0000"/>
              </a:solidFill>
            </a:rPr>
            <a:t>1896 à 1914 </a:t>
          </a:r>
          <a:r>
            <a:rPr lang="fr-FR" dirty="0">
              <a:solidFill>
                <a:srgbClr val="FF0000"/>
              </a:solidFill>
            </a:rPr>
            <a:t>: </a:t>
          </a:r>
        </a:p>
        <a:p>
          <a:pPr algn="l"/>
          <a:r>
            <a:rPr lang="fr-FR" b="1" dirty="0">
              <a:solidFill>
                <a:srgbClr val="0070C0"/>
              </a:solidFill>
            </a:rPr>
            <a:t>taux de croissance industrielle moyen = +2,4% par an. </a:t>
          </a:r>
          <a:endParaRPr lang="fr-FR" dirty="0">
            <a:solidFill>
              <a:srgbClr val="0070C0"/>
            </a:solidFill>
          </a:endParaRPr>
        </a:p>
      </dgm:t>
    </dgm:pt>
    <dgm:pt modelId="{6204B28A-E997-4FDD-9A09-3F08ADC60156}" type="parTrans" cxnId="{D0FA721D-4546-4D3D-BF76-12F385DB7C1E}">
      <dgm:prSet/>
      <dgm:spPr/>
      <dgm:t>
        <a:bodyPr/>
        <a:lstStyle/>
        <a:p>
          <a:endParaRPr lang="fr-FR"/>
        </a:p>
      </dgm:t>
    </dgm:pt>
    <dgm:pt modelId="{352217C8-8458-43B1-ADE0-0B581A2E548A}" type="sibTrans" cxnId="{D0FA721D-4546-4D3D-BF76-12F385DB7C1E}">
      <dgm:prSet/>
      <dgm:spPr/>
      <dgm:t>
        <a:bodyPr/>
        <a:lstStyle/>
        <a:p>
          <a:endParaRPr lang="fr-FR"/>
        </a:p>
      </dgm:t>
    </dgm:pt>
    <dgm:pt modelId="{6B5DAC7A-C6B4-4821-BE19-4134D63AF07D}" type="pres">
      <dgm:prSet presAssocID="{0E831239-7C45-45A4-AE1D-797C5F724EDC}" presName="arrowDiagram" presStyleCnt="0">
        <dgm:presLayoutVars>
          <dgm:chMax val="5"/>
          <dgm:dir/>
          <dgm:resizeHandles val="exact"/>
        </dgm:presLayoutVars>
      </dgm:prSet>
      <dgm:spPr/>
    </dgm:pt>
    <dgm:pt modelId="{87BD1AB8-0449-4125-9CE6-DF304841A5A8}" type="pres">
      <dgm:prSet presAssocID="{0E831239-7C45-45A4-AE1D-797C5F724EDC}" presName="arrow" presStyleLbl="bgShp" presStyleIdx="0" presStyleCnt="1"/>
      <dgm:spPr>
        <a:ln>
          <a:noFill/>
        </a:ln>
      </dgm:spPr>
    </dgm:pt>
    <dgm:pt modelId="{7AEF5CDE-DB76-4DE2-8F68-66D46C59DD53}" type="pres">
      <dgm:prSet presAssocID="{0E831239-7C45-45A4-AE1D-797C5F724EDC}" presName="arrowDiagram3" presStyleCnt="0"/>
      <dgm:spPr/>
    </dgm:pt>
    <dgm:pt modelId="{3ADBFDA7-A752-4BE0-869D-13B6FC39D05F}" type="pres">
      <dgm:prSet presAssocID="{FDC8F195-0831-4275-90DF-15F86F9A7373}" presName="bullet3a" presStyleLbl="node1" presStyleIdx="0" presStyleCnt="3"/>
      <dgm:spPr/>
    </dgm:pt>
    <dgm:pt modelId="{BAF57F0B-92A1-453D-BE42-B0AD09C470A5}" type="pres">
      <dgm:prSet presAssocID="{FDC8F195-0831-4275-90DF-15F86F9A7373}" presName="textBox3a" presStyleLbl="revTx" presStyleIdx="0" presStyleCnt="3" custScaleX="116402" custLinFactNeighborX="11310" custLinFactNeighborY="7531">
        <dgm:presLayoutVars>
          <dgm:bulletEnabled val="1"/>
        </dgm:presLayoutVars>
      </dgm:prSet>
      <dgm:spPr/>
    </dgm:pt>
    <dgm:pt modelId="{F07545D3-EBD6-4C94-BBD3-DAD8D3FD6D62}" type="pres">
      <dgm:prSet presAssocID="{8CD76375-B967-4CA2-8746-CB9AE5E6A676}" presName="bullet3b" presStyleLbl="node1" presStyleIdx="1" presStyleCnt="3"/>
      <dgm:spPr/>
    </dgm:pt>
    <dgm:pt modelId="{0154EB43-8E8F-418F-B014-83976EBE6581}" type="pres">
      <dgm:prSet presAssocID="{8CD76375-B967-4CA2-8746-CB9AE5E6A676}" presName="textBox3b" presStyleLbl="revTx" presStyleIdx="1" presStyleCnt="3">
        <dgm:presLayoutVars>
          <dgm:bulletEnabled val="1"/>
        </dgm:presLayoutVars>
      </dgm:prSet>
      <dgm:spPr/>
    </dgm:pt>
    <dgm:pt modelId="{550736E9-8037-4AFA-B8EC-404FBBFC49A0}" type="pres">
      <dgm:prSet presAssocID="{D05DAA50-056F-4587-BC59-6BF8EB3C1687}" presName="bullet3c" presStyleLbl="node1" presStyleIdx="2" presStyleCnt="3"/>
      <dgm:spPr/>
    </dgm:pt>
    <dgm:pt modelId="{8A94F47A-871B-4B24-9729-8EADFEBF894D}" type="pres">
      <dgm:prSet presAssocID="{D05DAA50-056F-4587-BC59-6BF8EB3C1687}" presName="textBox3c" presStyleLbl="revTx" presStyleIdx="2" presStyleCnt="3" custScaleX="140288" custScaleY="74901" custLinFactNeighborX="21037" custLinFactNeighborY="-13276">
        <dgm:presLayoutVars>
          <dgm:bulletEnabled val="1"/>
        </dgm:presLayoutVars>
      </dgm:prSet>
      <dgm:spPr/>
    </dgm:pt>
  </dgm:ptLst>
  <dgm:cxnLst>
    <dgm:cxn modelId="{D0FA721D-4546-4D3D-BF76-12F385DB7C1E}" srcId="{0E831239-7C45-45A4-AE1D-797C5F724EDC}" destId="{D05DAA50-056F-4587-BC59-6BF8EB3C1687}" srcOrd="2" destOrd="0" parTransId="{6204B28A-E997-4FDD-9A09-3F08ADC60156}" sibTransId="{352217C8-8458-43B1-ADE0-0B581A2E548A}"/>
    <dgm:cxn modelId="{5EC17F78-3293-41A8-A6E1-68B41CEB643A}" type="presOf" srcId="{8CD76375-B967-4CA2-8746-CB9AE5E6A676}" destId="{0154EB43-8E8F-418F-B014-83976EBE6581}" srcOrd="0" destOrd="0" presId="urn:microsoft.com/office/officeart/2005/8/layout/arrow2"/>
    <dgm:cxn modelId="{5A7561A9-A967-43E5-A50C-550256C97429}" type="presOf" srcId="{D05DAA50-056F-4587-BC59-6BF8EB3C1687}" destId="{8A94F47A-871B-4B24-9729-8EADFEBF894D}" srcOrd="0" destOrd="0" presId="urn:microsoft.com/office/officeart/2005/8/layout/arrow2"/>
    <dgm:cxn modelId="{1BC96BB5-8941-412C-9744-498457019218}" srcId="{0E831239-7C45-45A4-AE1D-797C5F724EDC}" destId="{8CD76375-B967-4CA2-8746-CB9AE5E6A676}" srcOrd="1" destOrd="0" parTransId="{361D4C4A-7D16-4A75-9657-9020A0CDC752}" sibTransId="{90C39F9B-5A55-4479-AD8D-6F0A6F728049}"/>
    <dgm:cxn modelId="{84026CBD-D370-480B-A6AB-5C8A5EF9A240}" type="presOf" srcId="{FDC8F195-0831-4275-90DF-15F86F9A7373}" destId="{BAF57F0B-92A1-453D-BE42-B0AD09C470A5}" srcOrd="0" destOrd="0" presId="urn:microsoft.com/office/officeart/2005/8/layout/arrow2"/>
    <dgm:cxn modelId="{83ED65E6-FACF-487D-973F-09CA4D6202EC}" type="presOf" srcId="{0E831239-7C45-45A4-AE1D-797C5F724EDC}" destId="{6B5DAC7A-C6B4-4821-BE19-4134D63AF07D}" srcOrd="0" destOrd="0" presId="urn:microsoft.com/office/officeart/2005/8/layout/arrow2"/>
    <dgm:cxn modelId="{4395E4F3-6C57-46F8-9BAC-E7AAA99E92E6}" srcId="{0E831239-7C45-45A4-AE1D-797C5F724EDC}" destId="{FDC8F195-0831-4275-90DF-15F86F9A7373}" srcOrd="0" destOrd="0" parTransId="{3DF5F057-4BA9-404F-BDE5-828ABB0D8C9E}" sibTransId="{A3E968E5-6971-4D81-8E19-B60F84182A8C}"/>
    <dgm:cxn modelId="{BF3D66BB-5D54-4E53-BD87-A227D53F784D}" type="presParOf" srcId="{6B5DAC7A-C6B4-4821-BE19-4134D63AF07D}" destId="{87BD1AB8-0449-4125-9CE6-DF304841A5A8}" srcOrd="0" destOrd="0" presId="urn:microsoft.com/office/officeart/2005/8/layout/arrow2"/>
    <dgm:cxn modelId="{FDC61FAC-07B1-4648-BA64-B4A20ABA4FD9}" type="presParOf" srcId="{6B5DAC7A-C6B4-4821-BE19-4134D63AF07D}" destId="{7AEF5CDE-DB76-4DE2-8F68-66D46C59DD53}" srcOrd="1" destOrd="0" presId="urn:microsoft.com/office/officeart/2005/8/layout/arrow2"/>
    <dgm:cxn modelId="{6418C86C-5949-4509-80FD-C15877765199}" type="presParOf" srcId="{7AEF5CDE-DB76-4DE2-8F68-66D46C59DD53}" destId="{3ADBFDA7-A752-4BE0-869D-13B6FC39D05F}" srcOrd="0" destOrd="0" presId="urn:microsoft.com/office/officeart/2005/8/layout/arrow2"/>
    <dgm:cxn modelId="{999EFDBD-88CE-4066-8864-A481D23F2EBD}" type="presParOf" srcId="{7AEF5CDE-DB76-4DE2-8F68-66D46C59DD53}" destId="{BAF57F0B-92A1-453D-BE42-B0AD09C470A5}" srcOrd="1" destOrd="0" presId="urn:microsoft.com/office/officeart/2005/8/layout/arrow2"/>
    <dgm:cxn modelId="{EA29B4D4-D71C-4089-80B0-ED12D0FC1E1A}" type="presParOf" srcId="{7AEF5CDE-DB76-4DE2-8F68-66D46C59DD53}" destId="{F07545D3-EBD6-4C94-BBD3-DAD8D3FD6D62}" srcOrd="2" destOrd="0" presId="urn:microsoft.com/office/officeart/2005/8/layout/arrow2"/>
    <dgm:cxn modelId="{864B8757-FBF0-4191-BE3C-768B027C89A5}" type="presParOf" srcId="{7AEF5CDE-DB76-4DE2-8F68-66D46C59DD53}" destId="{0154EB43-8E8F-418F-B014-83976EBE6581}" srcOrd="3" destOrd="0" presId="urn:microsoft.com/office/officeart/2005/8/layout/arrow2"/>
    <dgm:cxn modelId="{EDD3656A-CCE7-40CC-938C-78500AE89682}" type="presParOf" srcId="{7AEF5CDE-DB76-4DE2-8F68-66D46C59DD53}" destId="{550736E9-8037-4AFA-B8EC-404FBBFC49A0}" srcOrd="4" destOrd="0" presId="urn:microsoft.com/office/officeart/2005/8/layout/arrow2"/>
    <dgm:cxn modelId="{D72B9D2D-0C53-4DF6-87FB-B0767422ED61}" type="presParOf" srcId="{7AEF5CDE-DB76-4DE2-8F68-66D46C59DD53}" destId="{8A94F47A-871B-4B24-9729-8EADFEBF894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D1AB8-0449-4125-9CE6-DF304841A5A8}">
      <dsp:nvSpPr>
        <dsp:cNvPr id="0" name=""/>
        <dsp:cNvSpPr/>
      </dsp:nvSpPr>
      <dsp:spPr>
        <a:xfrm>
          <a:off x="831367" y="0"/>
          <a:ext cx="7701980" cy="4813738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DBFDA7-A752-4BE0-869D-13B6FC39D05F}">
      <dsp:nvSpPr>
        <dsp:cNvPr id="0" name=""/>
        <dsp:cNvSpPr/>
      </dsp:nvSpPr>
      <dsp:spPr>
        <a:xfrm>
          <a:off x="1809519" y="3322441"/>
          <a:ext cx="200251" cy="2002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F57F0B-92A1-453D-BE42-B0AD09C470A5}">
      <dsp:nvSpPr>
        <dsp:cNvPr id="0" name=""/>
        <dsp:cNvSpPr/>
      </dsp:nvSpPr>
      <dsp:spPr>
        <a:xfrm>
          <a:off x="1965437" y="3422567"/>
          <a:ext cx="2088905" cy="139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0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</a:rPr>
            <a:t>Début XIXe siècle :</a:t>
          </a:r>
          <a:r>
            <a:rPr lang="fr-FR" sz="1700" kern="1200" dirty="0">
              <a:solidFill>
                <a:srgbClr val="FF0000"/>
              </a:solidFill>
            </a:rPr>
            <a:t> </a:t>
          </a:r>
          <a:r>
            <a:rPr lang="fr-FR" sz="1700" b="1" kern="1200" dirty="0">
              <a:solidFill>
                <a:srgbClr val="0070C0"/>
              </a:solidFill>
            </a:rPr>
            <a:t>1</a:t>
          </a:r>
          <a:r>
            <a:rPr lang="fr-FR" sz="1700" b="1" kern="1200" baseline="30000" dirty="0">
              <a:solidFill>
                <a:srgbClr val="0070C0"/>
              </a:solidFill>
            </a:rPr>
            <a:t>ère</a:t>
          </a:r>
          <a:r>
            <a:rPr lang="fr-FR" sz="1700" b="1" kern="1200" dirty="0">
              <a:solidFill>
                <a:srgbClr val="0070C0"/>
              </a:solidFill>
            </a:rPr>
            <a:t> industrialisation</a:t>
          </a:r>
          <a:endParaRPr lang="fr-FR" sz="1700" kern="1200" dirty="0">
            <a:solidFill>
              <a:srgbClr val="0070C0"/>
            </a:solidFill>
          </a:endParaRPr>
        </a:p>
      </dsp:txBody>
      <dsp:txXfrm>
        <a:off x="1965437" y="3422567"/>
        <a:ext cx="2088905" cy="1391170"/>
      </dsp:txXfrm>
    </dsp:sp>
    <dsp:sp modelId="{F07545D3-EBD6-4C94-BBD3-DAD8D3FD6D62}">
      <dsp:nvSpPr>
        <dsp:cNvPr id="0" name=""/>
        <dsp:cNvSpPr/>
      </dsp:nvSpPr>
      <dsp:spPr>
        <a:xfrm>
          <a:off x="3577123" y="2014067"/>
          <a:ext cx="361993" cy="3619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54EB43-8E8F-418F-B014-83976EBE6581}">
      <dsp:nvSpPr>
        <dsp:cNvPr id="0" name=""/>
        <dsp:cNvSpPr/>
      </dsp:nvSpPr>
      <dsp:spPr>
        <a:xfrm>
          <a:off x="3758120" y="2195064"/>
          <a:ext cx="1848475" cy="261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813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</a:rPr>
            <a:t>Années 1870 : </a:t>
          </a:r>
          <a:r>
            <a:rPr lang="fr-FR" sz="1700" b="1" kern="1200" dirty="0">
              <a:solidFill>
                <a:srgbClr val="0070C0"/>
              </a:solidFill>
            </a:rPr>
            <a:t>nouvelle étape dans le processus d’</a:t>
          </a:r>
          <a:r>
            <a:rPr lang="fr-FR" sz="1700" b="1" u="sng" kern="1200" dirty="0">
              <a:solidFill>
                <a:srgbClr val="FF0000"/>
              </a:solidFill>
            </a:rPr>
            <a:t>industrialisation</a:t>
          </a:r>
          <a:r>
            <a:rPr lang="fr-FR" sz="1700" b="1" kern="1200" dirty="0">
              <a:solidFill>
                <a:srgbClr val="0070C0"/>
              </a:solidFill>
            </a:rPr>
            <a:t> </a:t>
          </a:r>
          <a:endParaRPr lang="fr-FR" sz="1700" kern="1200" dirty="0">
            <a:solidFill>
              <a:srgbClr val="0070C0"/>
            </a:solidFill>
          </a:endParaRPr>
        </a:p>
      </dsp:txBody>
      <dsp:txXfrm>
        <a:off x="3758120" y="2195064"/>
        <a:ext cx="1848475" cy="2618673"/>
      </dsp:txXfrm>
    </dsp:sp>
    <dsp:sp modelId="{550736E9-8037-4AFA-B8EC-404FBBFC49A0}">
      <dsp:nvSpPr>
        <dsp:cNvPr id="0" name=""/>
        <dsp:cNvSpPr/>
      </dsp:nvSpPr>
      <dsp:spPr>
        <a:xfrm>
          <a:off x="5702870" y="1217875"/>
          <a:ext cx="500628" cy="5006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94F47A-871B-4B24-9729-8EADFEBF894D}">
      <dsp:nvSpPr>
        <dsp:cNvPr id="0" name=""/>
        <dsp:cNvSpPr/>
      </dsp:nvSpPr>
      <dsp:spPr>
        <a:xfrm>
          <a:off x="5969691" y="1443884"/>
          <a:ext cx="2593189" cy="250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73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</a:rPr>
            <a:t>1896 à 1914 </a:t>
          </a:r>
          <a:r>
            <a:rPr lang="fr-FR" sz="1700" kern="1200" dirty="0">
              <a:solidFill>
                <a:srgbClr val="FF0000"/>
              </a:solidFill>
            </a:rPr>
            <a:t>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0070C0"/>
              </a:solidFill>
            </a:rPr>
            <a:t>taux de croissance industrielle moyen = +2,4% par an. </a:t>
          </a:r>
          <a:endParaRPr lang="fr-FR" sz="1700" kern="1200" dirty="0">
            <a:solidFill>
              <a:srgbClr val="0070C0"/>
            </a:solidFill>
          </a:endParaRPr>
        </a:p>
      </dsp:txBody>
      <dsp:txXfrm>
        <a:off x="5969691" y="1443884"/>
        <a:ext cx="2593189" cy="250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27B8-E0EF-4F72-BA17-2D5AAC1B44D6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98B05-CA4E-44F3-B8F9-976D655BD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3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BF21D-9E4A-4EB2-98D2-47F9FEA8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160857-6BF1-4440-96E0-E9959EB4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43124-7CD8-4000-9F04-0023C476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2E767-EF3D-4E7E-BC2D-B18BCA7B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E834D-23AD-45F5-BA5C-852DE7E5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CF2B8-D692-4D4D-824E-7DAF2E25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8ABA7B-192F-44BC-9875-DCBC1CAB7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8B470-F49D-468B-8368-B1EE382A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3BB45-96DB-4F06-9E23-35FFA3FA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17D06-BB3B-4FBA-A836-FDC70D91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6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3ACE8E-6CA0-42BF-9D03-BEFA0E4CC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3BD87-EBC7-4820-AA51-AFDEE762A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FD0B8C-F5B5-4007-B7B9-0657560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23ADB-ADB3-4DAC-B588-D388E4E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506C22-2B97-4864-BB61-3A5926E8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EE78C-7D0E-4FE2-86A9-E6E44345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84A1A-323A-4A3C-B121-CE5936D3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7B07CA-EBA8-4718-9C63-2212387B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F1F7F-BC45-40DE-92E4-8FA229E8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3C164-1FCE-4821-A6B2-BC0B6A10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209A8-6328-4F6C-B8FB-A65BACC2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420DD-BC84-4177-9D10-421ECD188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4BB99C-6FE2-43A6-BC32-CA2AA24F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D2093-A30C-4B61-ADFD-FE81C547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73AB8-4528-472F-84D7-CB12A2F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F970F-70F6-4402-9994-92E7FB97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C06EB-DD54-4D6E-B483-C7BE4339A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D88B8-0772-427B-8B5D-C2F133FF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BC6406-2540-4E04-A237-67DB0565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2D22A-453D-4B5D-93E1-DB415B0C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F37439-7DA2-4DCA-963C-86029057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91D0C-7AE9-49D5-86BB-E6ED812A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91FC4B-36E2-49D7-9D5E-6F7A1E209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6B087-4442-4644-8EF9-45869DA5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7342D3-B266-41C6-A556-93EFF09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38461B-D72A-456C-89B9-C51A7EF92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47AFF2-4DC6-4C05-B64D-8BDFA4A5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A7C622-DA59-4437-B3E4-4DE24E20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BFE9A3-7831-4160-B15C-83F08C5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9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58BF9-B4D8-48F7-AA82-EA6DD77A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4E3C2-E7B8-4D98-87A4-95EC655C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45486C-90D7-4E68-BB85-289D6720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D7A429-D03B-452D-8CB1-A95DB8F3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76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60C6E7-9C90-4DF0-9472-EC6FBC69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5ACF4-FB4C-4C41-A835-3FC8188C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B8C4FF-8874-4E18-B9DD-662DC7C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4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41036-E3F7-48B2-9466-18A9FD44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11B32-5BCB-4B18-B5FF-18ECE0B6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3C65D-F968-464A-B5C7-C3931323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1D673-430D-41B5-BFB9-34C7176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FED774-5CE9-4648-9409-D09D79AC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8BAF2-3EF6-4449-AE3F-CC06DCE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272F8-9FF6-477D-A3F2-75210A4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5B0027-804E-4D2E-A3C4-F1D78A1A0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0863E1-F23F-473A-9460-872D792D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A8F0E7-6D4D-42BA-9AFD-E1B136B8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F6F0D-70A5-4CBB-BFF1-B126D65F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A6615-2E85-4CD5-8D39-11D88EEF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0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32AB3E-AAB1-48AF-B887-5AB1EF6C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C24D61-2621-4D74-90CE-719DFC91D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5A5CC-F76F-48BB-8BD7-CA6A78D46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3C549-E470-4E80-8446-CF51AF26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78DED-E362-468B-90AE-C4B43A066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5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an-nicolas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637BC77-3043-4B06-8BC2-C0256630EBC1}"/>
              </a:ext>
            </a:extLst>
          </p:cNvPr>
          <p:cNvSpPr txBox="1">
            <a:spLocks/>
          </p:cNvSpPr>
          <p:nvPr/>
        </p:nvSpPr>
        <p:spPr>
          <a:xfrm>
            <a:off x="2783632" y="584482"/>
            <a:ext cx="6624736" cy="1368152"/>
          </a:xfrm>
          <a:prstGeom prst="rect">
            <a:avLst/>
          </a:prstGeom>
          <a:solidFill>
            <a:srgbClr val="FFFFFF">
              <a:alpha val="65098"/>
            </a:srgb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u="sng" dirty="0">
                <a:solidFill>
                  <a:srgbClr val="FF0000"/>
                </a:solidFill>
              </a:rPr>
              <a:t>Thème 3 / Chapitre 2</a:t>
            </a:r>
            <a:endParaRPr kumimoji="0" lang="fr-FR" sz="2800" b="1" i="0" u="sng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00"/>
                </a:solidFill>
              </a:rPr>
              <a:t>Permanences et mutations de la société française jusqu’en 1914</a:t>
            </a:r>
            <a:endParaRPr kumimoji="0" lang="fr-FR" sz="28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892EC-B766-4DDF-B72F-C96A5B30C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9012"/>
            <a:ext cx="12192000" cy="518091"/>
          </a:xfrm>
          <a:prstGeom prst="rect">
            <a:avLst/>
          </a:prstGeom>
          <a:solidFill>
            <a:srgbClr val="7F7F7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spcBef>
                <a:spcPts val="225"/>
              </a:spcBef>
            </a:pPr>
            <a:r>
              <a:rPr lang="fr-FR" sz="1400" b="1" dirty="0">
                <a:solidFill>
                  <a:schemeClr val="bg1"/>
                </a:solidFill>
              </a:rPr>
              <a:t>Un moissonneur à la fin du XIXe siècle</a:t>
            </a:r>
            <a:endParaRPr lang="fr-FR" sz="1400" b="1" i="1" dirty="0">
              <a:solidFill>
                <a:schemeClr val="bg1"/>
              </a:solidFill>
            </a:endParaRPr>
          </a:p>
          <a:p>
            <a:pPr marL="12700" marR="5080" algn="ctr">
              <a:spcBef>
                <a:spcPts val="225"/>
              </a:spcBef>
            </a:pPr>
            <a:r>
              <a:rPr lang="fr-FR" sz="1200" b="1" i="1" spc="-5" dirty="0">
                <a:solidFill>
                  <a:schemeClr val="bg1"/>
                </a:solidFill>
                <a:cs typeface="Calibri"/>
              </a:rPr>
              <a:t>La paye des moissonneurs</a:t>
            </a:r>
            <a:r>
              <a:rPr lang="fr-FR" sz="1200" b="1" spc="-5" dirty="0">
                <a:solidFill>
                  <a:schemeClr val="bg1"/>
                </a:solidFill>
                <a:cs typeface="Calibri"/>
              </a:rPr>
              <a:t>, Léon </a:t>
            </a:r>
            <a:r>
              <a:rPr lang="fr-FR" sz="1200" b="1" spc="-5" dirty="0" err="1">
                <a:solidFill>
                  <a:schemeClr val="bg1"/>
                </a:solidFill>
                <a:cs typeface="Calibri"/>
              </a:rPr>
              <a:t>Lhermite</a:t>
            </a:r>
            <a:r>
              <a:rPr lang="fr-FR" sz="1200" b="1" spc="-20" dirty="0">
                <a:solidFill>
                  <a:schemeClr val="bg1"/>
                </a:solidFill>
                <a:cs typeface="Calibri"/>
              </a:rPr>
              <a:t>, huile sur toile, 272 x 215 cm, 1882 (Musée d’Orsay, Paris)</a:t>
            </a:r>
            <a:endParaRPr lang="fr-FR" sz="1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46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7433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6B865B-6525-4ADD-88AD-28FA95641231}"/>
              </a:ext>
            </a:extLst>
          </p:cNvPr>
          <p:cNvSpPr txBox="1"/>
          <p:nvPr/>
        </p:nvSpPr>
        <p:spPr>
          <a:xfrm>
            <a:off x="0" y="-27384"/>
            <a:ext cx="3563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5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John Handy LET" pitchFamily="2" charset="0"/>
              </a:rPr>
              <a:t>Introduction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793EDF-719E-4031-8F33-0FB7C4CCEB8C}"/>
              </a:ext>
            </a:extLst>
          </p:cNvPr>
          <p:cNvSpPr txBox="1"/>
          <p:nvPr/>
        </p:nvSpPr>
        <p:spPr>
          <a:xfrm>
            <a:off x="962720" y="1095127"/>
            <a:ext cx="187220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Accroche</a:t>
            </a:r>
            <a:endParaRPr lang="fr-F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5610ED-7E5B-4470-9214-E8E8AD823BBB}"/>
              </a:ext>
            </a:extLst>
          </p:cNvPr>
          <p:cNvSpPr txBox="1"/>
          <p:nvPr/>
        </p:nvSpPr>
        <p:spPr>
          <a:xfrm>
            <a:off x="115614" y="1894473"/>
            <a:ext cx="721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>
                <a:solidFill>
                  <a:srgbClr val="FF0000"/>
                </a:solidFill>
                <a:sym typeface="Wingdings" pitchFamily="2" charset="2"/>
              </a:rPr>
              <a:t>1870-1914</a:t>
            </a:r>
            <a:r>
              <a:rPr lang="fr-FR" altLang="fr-FR" b="1" dirty="0">
                <a:solidFill>
                  <a:srgbClr val="7030A0"/>
                </a:solidFill>
                <a:sym typeface="Wingdings" pitchFamily="2" charset="2"/>
              </a:rPr>
              <a:t>  </a:t>
            </a:r>
            <a:r>
              <a:rPr lang="fr-FR" altLang="fr-FR" dirty="0">
                <a:solidFill>
                  <a:srgbClr val="0070C0"/>
                </a:solidFill>
                <a:sym typeface="Wingdings" pitchFamily="2" charset="2"/>
              </a:rPr>
              <a:t>: une </a:t>
            </a:r>
            <a:r>
              <a:rPr lang="fr-FR" altLang="fr-FR" b="1" dirty="0">
                <a:solidFill>
                  <a:srgbClr val="0070C0"/>
                </a:solidFill>
                <a:sym typeface="Wingdings" pitchFamily="2" charset="2"/>
              </a:rPr>
              <a:t>« Belle Epoque » </a:t>
            </a:r>
            <a:r>
              <a:rPr lang="fr-FR" altLang="fr-FR" dirty="0">
                <a:solidFill>
                  <a:srgbClr val="0070C0"/>
                </a:solidFill>
                <a:sym typeface="Wingdings" pitchFamily="2" charset="2"/>
              </a:rPr>
              <a:t>? </a:t>
            </a:r>
          </a:p>
          <a:p>
            <a:pPr algn="ctr"/>
            <a:r>
              <a:rPr lang="fr-FR" altLang="fr-FR" dirty="0">
                <a:solidFill>
                  <a:srgbClr val="0070C0"/>
                </a:solidFill>
                <a:sym typeface="Wingdings" pitchFamily="2" charset="2"/>
              </a:rPr>
              <a:t>(Dominique Kalifa)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82FC58-F46E-44C5-8CD7-175C88BD7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50" y="1250295"/>
            <a:ext cx="3472122" cy="5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7433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30BF73-4C5E-4A82-BB2A-07E098519C25}"/>
              </a:ext>
            </a:extLst>
          </p:cNvPr>
          <p:cNvSpPr txBox="1"/>
          <p:nvPr/>
        </p:nvSpPr>
        <p:spPr>
          <a:xfrm>
            <a:off x="962720" y="1274564"/>
            <a:ext cx="10560686" cy="21544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accent2"/>
                </a:solidFill>
                <a:ea typeface="TEFEOU+Arial-BoldMT"/>
                <a:cs typeface="TEFEOU+Arial-BoldMT"/>
              </a:rPr>
              <a:t>Point</a:t>
            </a:r>
            <a:r>
              <a:rPr lang="fr-FR" sz="1600" b="1" dirty="0">
                <a:solidFill>
                  <a:srgbClr val="F57E1B"/>
                </a:solidFill>
                <a:ea typeface="TEFEOU+Arial-BoldMT"/>
                <a:cs typeface="TEFEOU+Arial-BoldMT"/>
              </a:rPr>
              <a:t> Méthode : Analyser le sujet au brouillon</a:t>
            </a:r>
          </a:p>
          <a:p>
            <a:pPr algn="just"/>
            <a:endParaRPr lang="fr-FR" sz="300" u="sng" dirty="0">
              <a:solidFill>
                <a:srgbClr val="F57E1B"/>
              </a:solidFill>
              <a:ea typeface="TEFEOU+Arial-BoldMT"/>
              <a:cs typeface="TEFEOU+Arial-BoldMT"/>
            </a:endParaRPr>
          </a:p>
          <a:p>
            <a:pPr algn="just"/>
            <a:r>
              <a:rPr lang="fr-FR" sz="1600" dirty="0">
                <a:solidFill>
                  <a:srgbClr val="F57E1B"/>
                </a:solidFill>
                <a:ea typeface="TEFEOU+Arial-BoldMT"/>
                <a:cs typeface="TEFEOU+Arial-BoldMT"/>
              </a:rPr>
              <a:t>C’est une étape essentielle : une analyse trop rapide expose au risque de hors-sujet (une copie hors-sujet n’obtient jamais la moyenne).  </a:t>
            </a:r>
            <a:endParaRPr lang="fr-FR" sz="1600" b="1" u="sng" dirty="0">
              <a:solidFill>
                <a:srgbClr val="F57E1B"/>
              </a:solidFill>
              <a:ea typeface="TEFEOU+Arial-BoldMT"/>
              <a:cs typeface="TEFEOU+Arial-BoldMT"/>
            </a:endParaRPr>
          </a:p>
          <a:p>
            <a:pPr algn="just"/>
            <a:r>
              <a:rPr lang="fr-FR" sz="1600" dirty="0">
                <a:solidFill>
                  <a:srgbClr val="F57E1B"/>
                </a:solidFill>
                <a:ea typeface="TEFEOU+Arial-BoldMT"/>
                <a:cs typeface="TEFEOU+Arial-BoldMT"/>
              </a:rPr>
              <a:t>➔ Il faut analyser la question pour identifier le « cœur du sujet », son thème central (à souligner) </a:t>
            </a:r>
            <a:endParaRPr lang="fr-FR" sz="1600" b="1" u="sng" dirty="0">
              <a:solidFill>
                <a:srgbClr val="F57E1B"/>
              </a:solidFill>
              <a:ea typeface="TEFEOU+Arial-BoldMT"/>
              <a:cs typeface="TEFEOU+Arial-BoldMT"/>
            </a:endParaRPr>
          </a:p>
          <a:p>
            <a:pPr algn="just"/>
            <a:r>
              <a:rPr lang="fr-FR" sz="1600" dirty="0">
                <a:solidFill>
                  <a:srgbClr val="F57E1B"/>
                </a:solidFill>
                <a:ea typeface="TEFEOU+Arial-BoldMT"/>
                <a:cs typeface="TEFEOU+Arial-BoldMT"/>
              </a:rPr>
              <a:t>➔ Il faut repérer et définir les termes importants (grâce à votre maitrise du vocabulaire, indispensable), repérer et expliquer les limitations dans le temps et dans l'espace. Cherchez à comprendre ce que l’on attend de vous. </a:t>
            </a:r>
          </a:p>
          <a:p>
            <a:pPr algn="just"/>
            <a:endParaRPr lang="fr-FR" sz="300" b="1" u="sng" dirty="0">
              <a:solidFill>
                <a:srgbClr val="F57E1B"/>
              </a:solidFill>
              <a:ea typeface="TEFEOU+Arial-BoldMT"/>
              <a:cs typeface="TEFEOU+Arial-BoldMT"/>
            </a:endParaRPr>
          </a:p>
          <a:p>
            <a:pPr algn="just"/>
            <a:r>
              <a:rPr lang="fr-FR" sz="1600" u="sng" dirty="0">
                <a:solidFill>
                  <a:srgbClr val="F57E1B"/>
                </a:solidFill>
                <a:ea typeface="TEFEOU+Arial-BoldMT"/>
                <a:cs typeface="TEFEOU+Arial-BoldMT"/>
              </a:rPr>
              <a:t>Conseil</a:t>
            </a:r>
            <a:r>
              <a:rPr lang="fr-FR" sz="1600" b="1" dirty="0">
                <a:solidFill>
                  <a:srgbClr val="F57E1B"/>
                </a:solidFill>
                <a:ea typeface="TEFEOU+Arial-BoldMT"/>
                <a:cs typeface="TEFEOU+Arial-BoldMT"/>
              </a:rPr>
              <a:t> : </a:t>
            </a:r>
            <a:r>
              <a:rPr lang="fr-FR" sz="1600" dirty="0">
                <a:solidFill>
                  <a:srgbClr val="F57E1B"/>
                </a:solidFill>
                <a:ea typeface="TEFEOU+Arial-BoldMT"/>
                <a:cs typeface="TEFEOU+Arial-BoldMT"/>
              </a:rPr>
              <a:t>Le jour de l’épreuve, commencez par réécrire le sujet sur votre feuille de brouillon et analysez-en les terme, un à un. N’hésitez pas à utiliser un code couleur, souligner, entourer, tracer des flèches, etc.</a:t>
            </a:r>
            <a:endParaRPr lang="fr-FR" sz="1600" u="sng" dirty="0">
              <a:solidFill>
                <a:srgbClr val="F57E1B"/>
              </a:solidFill>
              <a:ea typeface="TEFEOU+Arial-BoldMT"/>
              <a:cs typeface="TEFEOU+Arial-BoldM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DC7F27-43F6-4A1E-9555-45E10601F914}"/>
              </a:ext>
            </a:extLst>
          </p:cNvPr>
          <p:cNvSpPr txBox="1"/>
          <p:nvPr/>
        </p:nvSpPr>
        <p:spPr>
          <a:xfrm>
            <a:off x="962720" y="268602"/>
            <a:ext cx="2666600" cy="4616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Définition du sujet</a:t>
            </a:r>
            <a:endParaRPr lang="fr-FR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id="{8136537C-3566-4D56-9293-5333BE5F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71" y="909578"/>
            <a:ext cx="11316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3200" dirty="0"/>
              <a:t>Permanences et mutations de la société française jusqu’en 1914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21227C-CEAD-4BF2-8EE3-5513A477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" y="2117886"/>
            <a:ext cx="6648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>
                <a:solidFill>
                  <a:srgbClr val="FF0000"/>
                </a:solidFill>
              </a:rPr>
              <a:t>= situation qui se poursuit dans le temps </a:t>
            </a:r>
          </a:p>
          <a:p>
            <a:pPr algn="just"/>
            <a:r>
              <a:rPr lang="fr-FR" altLang="fr-FR" sz="2000" dirty="0">
                <a:solidFill>
                  <a:srgbClr val="FF0000"/>
                </a:solidFill>
              </a:rPr>
              <a:t>(ici économique et social)</a:t>
            </a:r>
          </a:p>
        </p:txBody>
      </p:sp>
      <p:sp>
        <p:nvSpPr>
          <p:cNvPr id="22" name="Flèche vers le bas 9">
            <a:extLst>
              <a:ext uri="{FF2B5EF4-FFF2-40B4-BE49-F238E27FC236}">
                <a16:creationId xmlns:a16="http://schemas.microsoft.com/office/drawing/2014/main" id="{9A2A630B-335A-45DB-8533-9069422AE72A}"/>
              </a:ext>
            </a:extLst>
          </p:cNvPr>
          <p:cNvSpPr/>
          <p:nvPr/>
        </p:nvSpPr>
        <p:spPr>
          <a:xfrm>
            <a:off x="2104776" y="1470922"/>
            <a:ext cx="333375" cy="584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C63E2A3-0996-41E3-BD4D-8D9A29C1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" y="2870995"/>
            <a:ext cx="67326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rgbClr val="FF0000"/>
                </a:solidFill>
              </a:rPr>
              <a:t>Entre 1870 et 1914, la France est engagée dans la </a:t>
            </a:r>
            <a:r>
              <a:rPr lang="fr-FR" altLang="fr-FR" sz="2000" b="1" u="sng" dirty="0">
                <a:solidFill>
                  <a:srgbClr val="FF0000"/>
                </a:solidFill>
              </a:rPr>
              <a:t>deuxième industrialisation</a:t>
            </a:r>
            <a:r>
              <a:rPr lang="fr-FR" altLang="fr-FR" sz="2000" b="1" dirty="0">
                <a:solidFill>
                  <a:srgbClr val="FF0000"/>
                </a:solidFill>
              </a:rPr>
              <a:t> </a:t>
            </a:r>
            <a:r>
              <a:rPr lang="fr-FR" altLang="fr-FR" sz="2000" dirty="0">
                <a:solidFill>
                  <a:srgbClr val="FF0000"/>
                </a:solidFill>
              </a:rPr>
              <a:t>(processus qui fait basculer des territoires d’une économie agricole et artisanale à une économie industrielle et commerciale)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5E0F28-E819-4492-9A68-489B882F6EB2}"/>
              </a:ext>
            </a:extLst>
          </p:cNvPr>
          <p:cNvSpPr/>
          <p:nvPr/>
        </p:nvSpPr>
        <p:spPr>
          <a:xfrm>
            <a:off x="3963993" y="989834"/>
            <a:ext cx="1754728" cy="4783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25" name="Flèche vers le bas 12">
            <a:extLst>
              <a:ext uri="{FF2B5EF4-FFF2-40B4-BE49-F238E27FC236}">
                <a16:creationId xmlns:a16="http://schemas.microsoft.com/office/drawing/2014/main" id="{A6BF3B93-3B4C-466E-AA62-C0669AE3A02C}"/>
              </a:ext>
            </a:extLst>
          </p:cNvPr>
          <p:cNvSpPr/>
          <p:nvPr/>
        </p:nvSpPr>
        <p:spPr>
          <a:xfrm>
            <a:off x="9221291" y="1454496"/>
            <a:ext cx="333375" cy="590691"/>
          </a:xfrm>
          <a:prstGeom prst="downArrow">
            <a:avLst/>
          </a:prstGeom>
          <a:solidFill>
            <a:srgbClr val="2A0EB8"/>
          </a:solidFill>
          <a:ln>
            <a:solidFill>
              <a:srgbClr val="2A0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0DA7F0-51ED-43E4-9EC6-7535FC966CC3}"/>
              </a:ext>
            </a:extLst>
          </p:cNvPr>
          <p:cNvSpPr/>
          <p:nvPr/>
        </p:nvSpPr>
        <p:spPr>
          <a:xfrm>
            <a:off x="1168954" y="989834"/>
            <a:ext cx="2362748" cy="475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Flèche vers le bas 18">
            <a:extLst>
              <a:ext uri="{FF2B5EF4-FFF2-40B4-BE49-F238E27FC236}">
                <a16:creationId xmlns:a16="http://schemas.microsoft.com/office/drawing/2014/main" id="{C48420E8-6736-4D26-8BA4-5C9F9F687087}"/>
              </a:ext>
            </a:extLst>
          </p:cNvPr>
          <p:cNvSpPr/>
          <p:nvPr/>
        </p:nvSpPr>
        <p:spPr>
          <a:xfrm>
            <a:off x="4642410" y="4155172"/>
            <a:ext cx="295343" cy="7321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63F49E9-5201-434A-9B66-FCAE154FF17C}"/>
              </a:ext>
            </a:extLst>
          </p:cNvPr>
          <p:cNvSpPr txBox="1"/>
          <p:nvPr/>
        </p:nvSpPr>
        <p:spPr>
          <a:xfrm>
            <a:off x="0" y="490317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sz="2000" b="1" dirty="0">
                <a:solidFill>
                  <a:srgbClr val="00B050"/>
                </a:solidFill>
              </a:rPr>
              <a:t>= changements qui affectent, sur le long terme, les structures d’une économie ou d’une société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5AA934-0CDC-41E7-B7F4-67522F332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015" y="2500893"/>
            <a:ext cx="5049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rgbClr val="2A0EB8"/>
                </a:solidFill>
                <a:sym typeface="Wingdings" pitchFamily="2" charset="2"/>
              </a:rPr>
              <a:t>Les transformations touchent les villes comme les campagnes.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F45AB1-79CF-46E4-93F6-25DB04712D9C}"/>
              </a:ext>
            </a:extLst>
          </p:cNvPr>
          <p:cNvSpPr/>
          <p:nvPr/>
        </p:nvSpPr>
        <p:spPr>
          <a:xfrm>
            <a:off x="6626945" y="969479"/>
            <a:ext cx="5240594" cy="478997"/>
          </a:xfrm>
          <a:prstGeom prst="rect">
            <a:avLst/>
          </a:prstGeom>
          <a:noFill/>
          <a:ln w="38100">
            <a:solidFill>
              <a:srgbClr val="2A0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36ACA15-D763-4326-9E36-0D253DFE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573" y="2060822"/>
            <a:ext cx="5033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>
                <a:solidFill>
                  <a:srgbClr val="2A0EB8"/>
                </a:solidFill>
              </a:rPr>
              <a:t>= cadre géographique et chronologique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2F7DA4-1B12-4D14-B6A0-AC7E150E58D4}"/>
              </a:ext>
            </a:extLst>
          </p:cNvPr>
          <p:cNvSpPr/>
          <p:nvPr/>
        </p:nvSpPr>
        <p:spPr>
          <a:xfrm>
            <a:off x="4723735" y="1484571"/>
            <a:ext cx="142554" cy="12842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75118D-20C9-4440-AD2C-AC51E4B4D9FA}"/>
              </a:ext>
            </a:extLst>
          </p:cNvPr>
          <p:cNvSpPr txBox="1"/>
          <p:nvPr/>
        </p:nvSpPr>
        <p:spPr>
          <a:xfrm>
            <a:off x="-1" y="5324133"/>
            <a:ext cx="12182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dirty="0">
                <a:solidFill>
                  <a:srgbClr val="00B050"/>
                </a:solidFill>
                <a:sym typeface="Wingdings" pitchFamily="2" charset="2"/>
              </a:rPr>
              <a:t> Le travail dans les usines attire une main d’œuvre rurale, féminine et étrangère.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A4F1FF-5123-4A35-BB81-03E170898E70}"/>
              </a:ext>
            </a:extLst>
          </p:cNvPr>
          <p:cNvSpPr txBox="1"/>
          <p:nvPr/>
        </p:nvSpPr>
        <p:spPr>
          <a:xfrm>
            <a:off x="-32614" y="5789042"/>
            <a:ext cx="12173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dirty="0">
                <a:solidFill>
                  <a:srgbClr val="00B050"/>
                </a:solidFill>
                <a:sym typeface="Wingdings" pitchFamily="2" charset="2"/>
              </a:rPr>
              <a:t></a:t>
            </a:r>
            <a:r>
              <a:rPr lang="fr-FR" altLang="fr-FR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altLang="fr-FR" sz="2000" dirty="0">
                <a:solidFill>
                  <a:srgbClr val="00B050"/>
                </a:solidFill>
                <a:sym typeface="Wingdings" pitchFamily="2" charset="2"/>
              </a:rPr>
              <a:t>L’élévation globale du niveau de vie change le quotidien de nombreux Français.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0A047B-F09E-4934-A013-933BE4537BEA}"/>
              </a:ext>
            </a:extLst>
          </p:cNvPr>
          <p:cNvSpPr txBox="1"/>
          <p:nvPr/>
        </p:nvSpPr>
        <p:spPr>
          <a:xfrm>
            <a:off x="7851229" y="5948855"/>
            <a:ext cx="184730" cy="36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22D2BB-AF36-4AED-A3F1-1869BA0B5CF2}"/>
              </a:ext>
            </a:extLst>
          </p:cNvPr>
          <p:cNvSpPr txBox="1"/>
          <p:nvPr/>
        </p:nvSpPr>
        <p:spPr>
          <a:xfrm>
            <a:off x="19936" y="6217405"/>
            <a:ext cx="121731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dirty="0">
                <a:solidFill>
                  <a:srgbClr val="00B050"/>
                </a:solidFill>
                <a:sym typeface="Wingdings" pitchFamily="2" charset="2"/>
              </a:rPr>
              <a:t></a:t>
            </a:r>
            <a:r>
              <a:rPr lang="fr-FR" altLang="fr-FR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altLang="fr-FR" sz="2000" dirty="0">
                <a:solidFill>
                  <a:srgbClr val="00B050"/>
                </a:solidFill>
                <a:sym typeface="Wingdings" pitchFamily="2" charset="2"/>
              </a:rPr>
              <a:t>La bourgeoisie et les ouvriers sont deux catégories sociales en pleine expansion.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86C3D5-D9AA-4E6F-BBA3-FD8D0E4B0512}"/>
              </a:ext>
            </a:extLst>
          </p:cNvPr>
          <p:cNvSpPr txBox="1"/>
          <p:nvPr/>
        </p:nvSpPr>
        <p:spPr>
          <a:xfrm>
            <a:off x="7149573" y="3196426"/>
            <a:ext cx="5033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altLang="fr-FR" sz="2000" dirty="0">
                <a:solidFill>
                  <a:srgbClr val="2A0EB8"/>
                </a:solidFill>
                <a:sym typeface="Wingdings" pitchFamily="2" charset="2"/>
              </a:rPr>
              <a:t>De nombreuses tensions apparaissent au sein d’une société qui reste encore très inégalitaire.  </a:t>
            </a:r>
          </a:p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78D84D6-635D-4CAF-B283-6CD9B6E93C01}"/>
              </a:ext>
            </a:extLst>
          </p:cNvPr>
          <p:cNvSpPr txBox="1"/>
          <p:nvPr/>
        </p:nvSpPr>
        <p:spPr>
          <a:xfrm>
            <a:off x="962720" y="268602"/>
            <a:ext cx="2666600" cy="46166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Définition du sujet</a:t>
            </a:r>
            <a:endParaRPr lang="fr-FR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/>
      <p:bldP spid="30" grpId="0" animBg="1"/>
      <p:bldP spid="32" grpId="0"/>
      <p:bldP spid="2" grpId="0" animBg="1"/>
      <p:bldP spid="3" grpId="0"/>
      <p:bldP spid="5" grpId="0"/>
      <p:bldP spid="8" grpId="0"/>
      <p:bldP spid="9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A3A4977-6762-4FB9-8B6C-5BA73BCAE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30" y="848006"/>
            <a:ext cx="10965120" cy="125572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altLang="fr-FR" sz="28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En France, la période 1870-1914, marquée par des mutations économiques et sociales toujours importantes, constitue-t-elle une « Belle époque » ? </a:t>
            </a:r>
          </a:p>
        </p:txBody>
      </p:sp>
      <p:pic>
        <p:nvPicPr>
          <p:cNvPr id="12" name="Picture 5" descr="http://ladd10.wikis.birmingham.k12.mi.us/file/view/ThinkingSmiley.jpg/208692332/190x205/ThinkingSmiley.jpg">
            <a:extLst>
              <a:ext uri="{FF2B5EF4-FFF2-40B4-BE49-F238E27FC236}">
                <a16:creationId xmlns:a16="http://schemas.microsoft.com/office/drawing/2014/main" id="{F26E4ADF-873B-4701-A9B5-82FBED36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5712" y="2246163"/>
            <a:ext cx="1152128" cy="10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799855-1219-47A6-8856-AB48AC7FDE52}"/>
              </a:ext>
            </a:extLst>
          </p:cNvPr>
          <p:cNvSpPr txBox="1"/>
          <p:nvPr/>
        </p:nvSpPr>
        <p:spPr>
          <a:xfrm>
            <a:off x="962720" y="95882"/>
            <a:ext cx="224784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Problématique</a:t>
            </a:r>
            <a:endParaRPr lang="fr-FR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4D6B6C-BBF2-43D5-A4C5-45A731589526}"/>
              </a:ext>
            </a:extLst>
          </p:cNvPr>
          <p:cNvSpPr/>
          <p:nvPr/>
        </p:nvSpPr>
        <p:spPr>
          <a:xfrm>
            <a:off x="4906296" y="4660490"/>
            <a:ext cx="1484671" cy="2753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747A0B-AF75-4F2A-BB17-63121EF9CEE8}"/>
              </a:ext>
            </a:extLst>
          </p:cNvPr>
          <p:cNvSpPr txBox="1"/>
          <p:nvPr/>
        </p:nvSpPr>
        <p:spPr>
          <a:xfrm>
            <a:off x="71120" y="0"/>
            <a:ext cx="900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- Une nouvelle étape dans l’industrialisation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AD4387-D348-4F3C-B443-52D7C21272BC}"/>
              </a:ext>
            </a:extLst>
          </p:cNvPr>
          <p:cNvSpPr txBox="1"/>
          <p:nvPr/>
        </p:nvSpPr>
        <p:spPr>
          <a:xfrm>
            <a:off x="254184" y="687864"/>
            <a:ext cx="846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A- Une seconde « révolution industrielle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4DCA9D-F404-4332-BF56-A5DD4EB152C6}"/>
              </a:ext>
            </a:extLst>
          </p:cNvPr>
          <p:cNvSpPr txBox="1"/>
          <p:nvPr/>
        </p:nvSpPr>
        <p:spPr>
          <a:xfrm>
            <a:off x="345440" y="1452880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Une nouvelle période de croissance voit le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448F7F8-D5C1-4656-936F-FFD708BEC21D}"/>
              </a:ext>
            </a:extLst>
          </p:cNvPr>
          <p:cNvGraphicFramePr/>
          <p:nvPr/>
        </p:nvGraphicFramePr>
        <p:xfrm>
          <a:off x="777767" y="1776249"/>
          <a:ext cx="9364716" cy="481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3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BD1AB8-0449-4125-9CE6-DF304841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87BD1AB8-0449-4125-9CE6-DF304841A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BFDA7-A752-4BE0-869D-13B6FC39D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3ADBFDA7-A752-4BE0-869D-13B6FC39D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F57F0B-92A1-453D-BE42-B0AD09C47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BAF57F0B-92A1-453D-BE42-B0AD09C47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545D3-EBD6-4C94-BBD3-DAD8D3FD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F07545D3-EBD6-4C94-BBD3-DAD8D3FD6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4EB43-8E8F-418F-B014-83976EBE6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0154EB43-8E8F-418F-B014-83976EBE6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0736E9-8037-4AFA-B8EC-404FBBFC4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550736E9-8037-4AFA-B8EC-404FBBFC4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94F47A-871B-4B24-9729-8EADFEBF8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8A94F47A-871B-4B24-9729-8EADFEBF8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F1A1873-F3E8-4430-BC94-5C7359AA5B29}"/>
              </a:ext>
            </a:extLst>
          </p:cNvPr>
          <p:cNvSpPr txBox="1"/>
          <p:nvPr/>
        </p:nvSpPr>
        <p:spPr>
          <a:xfrm>
            <a:off x="561758" y="530305"/>
            <a:ext cx="11504664" cy="1055417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 marR="83185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Point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passage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d’ouverture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: «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 Expositions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universelles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1889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1900 » 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83185" lvl="0" indent="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sng" strike="noStrike" kern="1200" cap="none" spc="-5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Calibri"/>
                <a:ea typeface="+mn-ea"/>
                <a:cs typeface="Calibri"/>
              </a:rPr>
              <a:t>Consigne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Calibri"/>
                <a:ea typeface="+mn-ea"/>
                <a:cs typeface="Calibri"/>
              </a:rPr>
              <a:t>: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analysant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documents,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raconter le déroulement des Expositions universelles de 1889 et 1900. Vous montrerez qu’elles ont symbolisé le progrès technique de leur époque, qu’elles ont permis de donner à la France une image positive et quelques ont été un succès malgré quelques critiques.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DF8FBB-5BBF-45B0-83A9-CA286F4E2C61}"/>
              </a:ext>
            </a:extLst>
          </p:cNvPr>
          <p:cNvSpPr txBox="1"/>
          <p:nvPr/>
        </p:nvSpPr>
        <p:spPr>
          <a:xfrm>
            <a:off x="182140" y="0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innovations importantes se développent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CA0009-B73D-4023-BFC3-EAAF33F8C0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73" y="2536430"/>
            <a:ext cx="3293805" cy="42625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92F0A2-9DCF-443E-817A-3B58CC0BB1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68" y="2536430"/>
            <a:ext cx="3293806" cy="42625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8C5929-2EF1-4E6B-9031-B0B40A81123F}"/>
              </a:ext>
            </a:extLst>
          </p:cNvPr>
          <p:cNvSpPr/>
          <p:nvPr/>
        </p:nvSpPr>
        <p:spPr>
          <a:xfrm>
            <a:off x="561758" y="1641304"/>
            <a:ext cx="115046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985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Point méthode : Analyser un document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EC7C30"/>
              </a:buClr>
              <a:buSzPts val="1100"/>
              <a:buFontTx/>
              <a:buNone/>
              <a:tabLst>
                <a:tab pos="428625" algn="l"/>
              </a:tabLst>
              <a:defRPr/>
            </a:pPr>
            <a:r>
              <a:rPr kumimoji="0" lang="fr-FR" sz="1600" b="0" i="0" u="none" strike="noStrike" kern="1200" cap="none" spc="-6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-   On commence par citer (entre guillemets) ou décrire le document</a:t>
            </a:r>
            <a:r>
              <a:rPr kumimoji="0" lang="fr-FR" sz="1600" b="0" i="0" u="none" strike="noStrike" kern="1200" cap="none" spc="-3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1600" b="0" i="0" u="none" strike="noStrike" kern="1200" cap="none" spc="-6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;</a:t>
            </a:r>
            <a:endParaRPr kumimoji="0" lang="fr-FR" sz="1600" b="0" i="0" u="none" strike="noStrike" kern="120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EC7C30"/>
              </a:buClr>
              <a:buSzPts val="1100"/>
              <a:buFontTx/>
              <a:buNone/>
              <a:tabLst>
                <a:tab pos="428625" algn="l"/>
              </a:tabLst>
              <a:defRPr/>
            </a:pPr>
            <a:r>
              <a:rPr kumimoji="0" lang="fr-FR" sz="1600" b="0" i="0" u="none" strike="noStrike" kern="1200" cap="none" spc="-6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-   Puis on explique les références aux documents par des connaissances du cours</a:t>
            </a:r>
            <a:r>
              <a:rPr kumimoji="0" lang="fr-FR" sz="1600" b="0" i="0" u="none" strike="noStrike" kern="1200" cap="none" spc="-95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;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34CEB-3307-4A28-86A9-6E4E2EF9B9B8}"/>
              </a:ext>
            </a:extLst>
          </p:cNvPr>
          <p:cNvSpPr txBox="1"/>
          <p:nvPr/>
        </p:nvSpPr>
        <p:spPr>
          <a:xfrm rot="16200000">
            <a:off x="8430157" y="5628625"/>
            <a:ext cx="2120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2157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7966D1-9DFE-4754-8846-E7B38A54BD96}"/>
              </a:ext>
            </a:extLst>
          </p:cNvPr>
          <p:cNvSpPr txBox="1"/>
          <p:nvPr/>
        </p:nvSpPr>
        <p:spPr>
          <a:xfrm>
            <a:off x="182140" y="50451"/>
            <a:ext cx="118277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¤ </a:t>
            </a:r>
            <a:r>
              <a:rPr lang="fr-FR" sz="1600" i="1" u="sng" dirty="0"/>
              <a:t>Objectifs</a:t>
            </a:r>
            <a:r>
              <a:rPr lang="fr-FR" sz="1600" dirty="0"/>
              <a:t> : </a:t>
            </a:r>
            <a:r>
              <a:rPr lang="fr-FR" sz="1600" dirty="0">
                <a:solidFill>
                  <a:schemeClr val="tx1"/>
                </a:solidFill>
                <a:cs typeface="Calibri"/>
              </a:rPr>
              <a:t>Raconter le déroulement des Expositions universelles de 1889 et 1900.</a:t>
            </a:r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/>
              <a:t>¤ </a:t>
            </a:r>
            <a:r>
              <a:rPr lang="fr-FR" sz="1600" i="1" u="sng" dirty="0"/>
              <a:t>Démarches</a:t>
            </a:r>
            <a:r>
              <a:rPr lang="fr-FR" sz="1600" dirty="0"/>
              <a:t> : travail en autonomie – analyser des documents historiques – tableau à compléter (une colonne référence aux documents / une colonne explications)</a:t>
            </a:r>
          </a:p>
          <a:p>
            <a:pPr algn="just"/>
            <a:r>
              <a:rPr lang="fr-FR" sz="1600" dirty="0"/>
              <a:t>¤ </a:t>
            </a:r>
            <a:r>
              <a:rPr lang="fr-FR" sz="1600" i="1" u="sng" dirty="0"/>
              <a:t>Supports</a:t>
            </a:r>
            <a:r>
              <a:rPr lang="fr-FR" sz="1600" dirty="0"/>
              <a:t> : dossier manuel Hatier pp. 190-191 </a:t>
            </a:r>
            <a:r>
              <a:rPr lang="fr-FR" sz="1600"/>
              <a:t>– d’après </a:t>
            </a:r>
            <a:r>
              <a:rPr lang="fr-FR" sz="1600" dirty="0">
                <a:hlinkClick r:id="rId3"/>
              </a:rPr>
              <a:t>https://www.florian-nicolas.fr/</a:t>
            </a:r>
            <a:r>
              <a:rPr lang="fr-FR" sz="1600" dirty="0"/>
              <a:t> </a:t>
            </a:r>
            <a:endParaRPr lang="fr-FR" sz="500" dirty="0"/>
          </a:p>
        </p:txBody>
      </p:sp>
      <p:sp>
        <p:nvSpPr>
          <p:cNvPr id="10" name="Ellipse 1">
            <a:extLst>
              <a:ext uri="{FF2B5EF4-FFF2-40B4-BE49-F238E27FC236}">
                <a16:creationId xmlns:a16="http://schemas.microsoft.com/office/drawing/2014/main" id="{8B7F66F3-3C0B-4A8D-99A8-8D51B414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469" y="714898"/>
            <a:ext cx="1519075" cy="747571"/>
          </a:xfrm>
          <a:prstGeom prst="ellipse">
            <a:avLst/>
          </a:prstGeom>
          <a:solidFill>
            <a:srgbClr val="D8D8D8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Activité autonome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39560741-A54B-49F7-9F18-B3BC5F8C3CA6}"/>
              </a:ext>
            </a:extLst>
          </p:cNvPr>
          <p:cNvGraphicFramePr>
            <a:graphicFrameLocks noGrp="1"/>
          </p:cNvGraphicFramePr>
          <p:nvPr/>
        </p:nvGraphicFramePr>
        <p:xfrm>
          <a:off x="182140" y="1797270"/>
          <a:ext cx="11827720" cy="4947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9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8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Références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Explications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9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Ces deux expositions mettent en avant les progrès techniques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4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49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Ces deux expositions permettent à la France de diffuser une image positive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6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04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Malgré des critiques minoritaires, ces expositions ont été couronnées de succès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10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1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39560741-A54B-49F7-9F18-B3BC5F8C3CA6}"/>
              </a:ext>
            </a:extLst>
          </p:cNvPr>
          <p:cNvGraphicFramePr>
            <a:graphicFrameLocks noGrp="1"/>
          </p:cNvGraphicFramePr>
          <p:nvPr/>
        </p:nvGraphicFramePr>
        <p:xfrm>
          <a:off x="95693" y="148860"/>
          <a:ext cx="12014791" cy="6390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i="1" spc="-10" dirty="0">
                          <a:latin typeface="Calibri"/>
                          <a:cs typeface="Calibri"/>
                        </a:rPr>
                        <a:t>Références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Explications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7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Ces deux expositions mettent en avant les progrès techniques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4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49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Ces deux expositions permettent à la France de diffuser une image positive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36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89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lang="fr-FR" sz="1800" b="1" spc="-5" dirty="0">
                          <a:latin typeface="+mn-lt"/>
                          <a:cs typeface="Calibri"/>
                        </a:rPr>
                        <a:t>Malgré des critiques minoritaires, ces expositions ont été couronnées de succès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72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4734178-2B59-4C8A-824E-3B4ED2CECC5F}"/>
              </a:ext>
            </a:extLst>
          </p:cNvPr>
          <p:cNvSpPr txBox="1"/>
          <p:nvPr/>
        </p:nvSpPr>
        <p:spPr>
          <a:xfrm>
            <a:off x="95694" y="861904"/>
            <a:ext cx="6105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tour en fer construite par l’ingénieur Gustave Eiffel </a:t>
            </a:r>
            <a:r>
              <a:rPr lang="fr-FR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(doc. 1)</a:t>
            </a:r>
            <a:endParaRPr lang="fr-FR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9355DD-CF58-460E-95D8-030AD02AFD1F}"/>
              </a:ext>
            </a:extLst>
          </p:cNvPr>
          <p:cNvSpPr txBox="1"/>
          <p:nvPr/>
        </p:nvSpPr>
        <p:spPr>
          <a:xfrm>
            <a:off x="6200775" y="875057"/>
            <a:ext cx="580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Emblème du développement du travail du fer et de l’acier. Symbole de la machinerie et de la mécanisation.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4D48CE-493C-4842-8155-44B319706B21}"/>
              </a:ext>
            </a:extLst>
          </p:cNvPr>
          <p:cNvSpPr txBox="1"/>
          <p:nvPr/>
        </p:nvSpPr>
        <p:spPr>
          <a:xfrm>
            <a:off x="182140" y="1566159"/>
            <a:ext cx="6018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tour en fer construite par l’ingénieur Gustave Eiffel </a:t>
            </a:r>
            <a:r>
              <a:rPr lang="fr-FR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(doc. 1)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F97338-5905-4658-B1C7-9B1E5AB1F693}"/>
              </a:ext>
            </a:extLst>
          </p:cNvPr>
          <p:cNvSpPr txBox="1"/>
          <p:nvPr/>
        </p:nvSpPr>
        <p:spPr>
          <a:xfrm>
            <a:off x="95692" y="1867220"/>
            <a:ext cx="610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« </a:t>
            </a:r>
            <a:r>
              <a:rPr lang="fr-FR" sz="1600" i="1" dirty="0">
                <a:solidFill>
                  <a:srgbClr val="0070C0"/>
                </a:solidFill>
              </a:rPr>
              <a:t>Palais de l’électricité </a:t>
            </a:r>
            <a:r>
              <a:rPr lang="fr-FR" sz="1600" dirty="0">
                <a:solidFill>
                  <a:srgbClr val="0070C0"/>
                </a:solidFill>
              </a:rPr>
              <a:t>» (doc. 4)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BE72AA-6C47-42BE-846A-B0E132B70CC4}"/>
              </a:ext>
            </a:extLst>
          </p:cNvPr>
          <p:cNvSpPr txBox="1"/>
          <p:nvPr/>
        </p:nvSpPr>
        <p:spPr>
          <a:xfrm>
            <a:off x="6200774" y="1587425"/>
            <a:ext cx="580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Célébration de la « fée électricité », qui devient une source d’énergie majeure.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FADC1D-6BEE-4C82-8A45-23451BFB8960}"/>
              </a:ext>
            </a:extLst>
          </p:cNvPr>
          <p:cNvSpPr txBox="1"/>
          <p:nvPr/>
        </p:nvSpPr>
        <p:spPr>
          <a:xfrm>
            <a:off x="95691" y="2661754"/>
            <a:ext cx="610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« </a:t>
            </a:r>
            <a:r>
              <a:rPr lang="fr-FR" sz="1600" i="1" dirty="0">
                <a:solidFill>
                  <a:srgbClr val="0070C0"/>
                </a:solidFill>
              </a:rPr>
              <a:t>Avec ses 300 mètres de hauteur, [la tour </a:t>
            </a:r>
            <a:r>
              <a:rPr lang="fr-FR" sz="1600" i="1" dirty="0" err="1">
                <a:solidFill>
                  <a:srgbClr val="0070C0"/>
                </a:solidFill>
              </a:rPr>
              <a:t>Eiffle</a:t>
            </a:r>
            <a:r>
              <a:rPr lang="fr-FR" sz="1600" i="1" dirty="0">
                <a:solidFill>
                  <a:srgbClr val="0070C0"/>
                </a:solidFill>
              </a:rPr>
              <a:t>] est à l’époque le plus haut bâtiment du monde. </a:t>
            </a:r>
            <a:r>
              <a:rPr lang="fr-FR" sz="1600" dirty="0">
                <a:solidFill>
                  <a:srgbClr val="0070C0"/>
                </a:solidFill>
              </a:rPr>
              <a:t>» (doc. 1)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55D983-4170-47EE-A69C-D31906C134C5}"/>
              </a:ext>
            </a:extLst>
          </p:cNvPr>
          <p:cNvSpPr txBox="1"/>
          <p:nvPr/>
        </p:nvSpPr>
        <p:spPr>
          <a:xfrm>
            <a:off x="6173365" y="2628740"/>
            <a:ext cx="601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Permet à la France de se mettre en scène comme le phare qui éclaire le monde.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CE25CC-DCD9-4E0E-ABBF-CF2D08052A33}"/>
              </a:ext>
            </a:extLst>
          </p:cNvPr>
          <p:cNvSpPr txBox="1"/>
          <p:nvPr/>
        </p:nvSpPr>
        <p:spPr>
          <a:xfrm>
            <a:off x="95691" y="3246529"/>
            <a:ext cx="610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« [</a:t>
            </a:r>
            <a:r>
              <a:rPr lang="fr-FR" sz="1600" i="1" dirty="0">
                <a:solidFill>
                  <a:srgbClr val="0070C0"/>
                </a:solidFill>
              </a:rPr>
              <a:t>L’exposition universelle de 1900] est aussi l’occasion d’utiliser la première ligne du Métropolitain. </a:t>
            </a:r>
            <a:r>
              <a:rPr lang="fr-FR" sz="1600" dirty="0">
                <a:solidFill>
                  <a:srgbClr val="0070C0"/>
                </a:solidFill>
              </a:rPr>
              <a:t>» (doc. 4)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E2F178-C692-4A46-9C09-9BF9F8B98D1B}"/>
              </a:ext>
            </a:extLst>
          </p:cNvPr>
          <p:cNvSpPr txBox="1"/>
          <p:nvPr/>
        </p:nvSpPr>
        <p:spPr>
          <a:xfrm>
            <a:off x="6173364" y="3262127"/>
            <a:ext cx="601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Le métro permet aux visiteurs du monde entier de traverser Paris à une vitesse qui symbolise la modernité et la puissance du pays.</a:t>
            </a:r>
            <a:endParaRPr lang="fr-FR" sz="1050" dirty="0">
              <a:solidFill>
                <a:srgbClr val="0070C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E05ABE-B81B-4FCA-945F-BACDD4CE2C97}"/>
              </a:ext>
            </a:extLst>
          </p:cNvPr>
          <p:cNvSpPr txBox="1"/>
          <p:nvPr/>
        </p:nvSpPr>
        <p:spPr>
          <a:xfrm>
            <a:off x="95691" y="4249531"/>
            <a:ext cx="610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« </a:t>
            </a:r>
            <a:r>
              <a:rPr lang="fr-FR" sz="1600" i="1" dirty="0">
                <a:solidFill>
                  <a:srgbClr val="0070C0"/>
                </a:solidFill>
              </a:rPr>
              <a:t>Le parc d’attraction retient les neuf dixièmes du public : on parcourt les galeries industrielles d’un pas distrait</a:t>
            </a:r>
            <a:r>
              <a:rPr lang="fr-FR" sz="1600" dirty="0">
                <a:solidFill>
                  <a:srgbClr val="0070C0"/>
                </a:solidFill>
              </a:rPr>
              <a:t> ». (doc. 3)</a:t>
            </a:r>
            <a:endParaRPr lang="fr-FR" sz="1050" dirty="0">
              <a:solidFill>
                <a:srgbClr val="0070C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26D558F-B8C9-47BD-9927-DCA560B1F8F0}"/>
              </a:ext>
            </a:extLst>
          </p:cNvPr>
          <p:cNvSpPr txBox="1"/>
          <p:nvPr/>
        </p:nvSpPr>
        <p:spPr>
          <a:xfrm>
            <a:off x="6200774" y="4218733"/>
            <a:ext cx="592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En 1889, le journaliste Victor </a:t>
            </a:r>
            <a:r>
              <a:rPr lang="fr-FR" sz="1600" dirty="0" err="1">
                <a:solidFill>
                  <a:srgbClr val="0070C0"/>
                </a:solidFill>
              </a:rPr>
              <a:t>Fournel</a:t>
            </a:r>
            <a:r>
              <a:rPr lang="fr-FR" sz="1600" dirty="0">
                <a:solidFill>
                  <a:srgbClr val="0070C0"/>
                </a:solidFill>
              </a:rPr>
              <a:t> déplore que les visiteurs s’intéressent plus au parc d’attractions qu’aux galeries industrielles.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B49092-CF7F-4F20-AAE7-2935FBC7FD0F}"/>
              </a:ext>
            </a:extLst>
          </p:cNvPr>
          <p:cNvSpPr txBox="1"/>
          <p:nvPr/>
        </p:nvSpPr>
        <p:spPr>
          <a:xfrm>
            <a:off x="95691" y="5019822"/>
            <a:ext cx="610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« </a:t>
            </a:r>
            <a:r>
              <a:rPr lang="fr-FR" sz="1600" i="1" dirty="0">
                <a:solidFill>
                  <a:srgbClr val="0070C0"/>
                </a:solidFill>
              </a:rPr>
              <a:t>Ce n’est pas vrai, tout ça, les façades de carton-pâte […] : ça fait semblant d’exister, mais ça n’existe pas.</a:t>
            </a:r>
            <a:r>
              <a:rPr lang="fr-FR" sz="1600" dirty="0">
                <a:solidFill>
                  <a:srgbClr val="0070C0"/>
                </a:solidFill>
              </a:rPr>
              <a:t> » (doc. 6)</a:t>
            </a:r>
            <a:endParaRPr lang="fr-FR" sz="1000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C9D0F6-0D4B-4C49-B915-DC7FEBF5959E}"/>
              </a:ext>
            </a:extLst>
          </p:cNvPr>
          <p:cNvSpPr txBox="1"/>
          <p:nvPr/>
        </p:nvSpPr>
        <p:spPr>
          <a:xfrm>
            <a:off x="6171813" y="5019821"/>
            <a:ext cx="592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Pour l’anarchiste Georges Darien l’Exposition de 1900 n’est que le symbole de la superficialité du monde bourgeois.</a:t>
            </a:r>
            <a:endParaRPr lang="fr-FR" sz="900" dirty="0">
              <a:solidFill>
                <a:srgbClr val="0070C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FD3EA1C-7E21-4079-9244-A4667C3DFE19}"/>
              </a:ext>
            </a:extLst>
          </p:cNvPr>
          <p:cNvSpPr txBox="1"/>
          <p:nvPr/>
        </p:nvSpPr>
        <p:spPr>
          <a:xfrm>
            <a:off x="80907" y="5832553"/>
            <a:ext cx="610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« </a:t>
            </a:r>
            <a:r>
              <a:rPr lang="fr-FR" sz="1600" i="1" dirty="0">
                <a:solidFill>
                  <a:srgbClr val="0070C0"/>
                </a:solidFill>
              </a:rPr>
              <a:t>Plus de 76 000 exposants présentent leurs innovations</a:t>
            </a:r>
            <a:r>
              <a:rPr lang="fr-FR" sz="1600" dirty="0">
                <a:solidFill>
                  <a:srgbClr val="0070C0"/>
                </a:solidFill>
              </a:rPr>
              <a:t> ». (doc. 5)</a:t>
            </a:r>
            <a:endParaRPr lang="fr-FR" sz="900" dirty="0">
              <a:solidFill>
                <a:srgbClr val="0070C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9025741-B693-4BA2-BF61-20318A4D939B}"/>
              </a:ext>
            </a:extLst>
          </p:cNvPr>
          <p:cNvSpPr txBox="1"/>
          <p:nvPr/>
        </p:nvSpPr>
        <p:spPr>
          <a:xfrm>
            <a:off x="6200774" y="5844263"/>
            <a:ext cx="589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70C0"/>
                </a:solidFill>
              </a:rPr>
              <a:t>Le succès est au rendez-vous : l’Exposition de 1889 attire plus de 32 millions de visiteurs et celle de 1900 plus de 50 millions.</a:t>
            </a:r>
            <a:endParaRPr lang="fr-FR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999</Words>
  <Application>Microsoft Office PowerPoint</Application>
  <PresentationFormat>Grand écran</PresentationFormat>
  <Paragraphs>87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John Handy LET</vt:lpstr>
      <vt:lpstr>Times New Roman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205</cp:revision>
  <dcterms:created xsi:type="dcterms:W3CDTF">2020-05-01T14:39:49Z</dcterms:created>
  <dcterms:modified xsi:type="dcterms:W3CDTF">2021-09-23T17:30:50Z</dcterms:modified>
</cp:coreProperties>
</file>