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2.jpg" ContentType="image/jpeg"/>
  <Override PartName="/ppt/media/image5.jpg" ContentType="image/jpe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60" r:id="rId2"/>
    <p:sldId id="263" r:id="rId3"/>
    <p:sldId id="267" r:id="rId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0E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14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5A27B8-E0EF-4F72-BA17-2D5AAC1B44D6}" type="datetimeFigureOut">
              <a:rPr lang="fr-FR" smtClean="0"/>
              <a:t>23/09/2021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998B05-CA4E-44F3-B8F9-976D655BDA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1737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998B05-CA4E-44F3-B8F9-976D655BDA8E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4120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998B05-CA4E-44F3-B8F9-976D655BDA8E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54484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998B05-CA4E-44F3-B8F9-976D655BDA8E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9924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6BF21D-9E4A-4EB2-98D2-47F9FEA834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8160857-6BF1-4440-96E0-E9959EB44C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F443124-7CD8-4000-9F04-0023C476F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08D9C-953A-487C-A9AB-DF3287280A92}" type="datetimeFigureOut">
              <a:rPr lang="fr-FR" smtClean="0"/>
              <a:t>23/09/2021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422E767-EF3D-4E7E-BC2D-B18BCA7BE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26E834D-23AD-45F5-BA5C-852DE7E59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DAB93-B1FC-4E48-9158-DBFBC2B1AD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1825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37CF2B8-D692-4D4D-824E-7DAF2E258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D8ABA7B-192F-44BC-9875-DCBC1CAB75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1E8B470-F49D-468B-8368-B1EE382A0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08D9C-953A-487C-A9AB-DF3287280A92}" type="datetimeFigureOut">
              <a:rPr lang="fr-FR" smtClean="0"/>
              <a:t>23/09/2021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1F3BB45-96DB-4F06-9E23-35FFA3FA8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7C17D06-BB3B-4FBA-A836-FDC70D919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DAB93-B1FC-4E48-9158-DBFBC2B1AD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8361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C63ACE8E-6CA0-42BF-9D03-BEFA0E4CC4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DE3BD87-EBC7-4820-AA51-AFDEE762AB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9FD0B8C-F5B5-4007-B7B9-0657560864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08D9C-953A-487C-A9AB-DF3287280A92}" type="datetimeFigureOut">
              <a:rPr lang="fr-FR" smtClean="0"/>
              <a:t>23/09/2021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A323ADB-ADB3-4DAC-B588-D388E4EC6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2506C22-2B97-4864-BB61-3A5926E8A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DAB93-B1FC-4E48-9158-DBFBC2B1AD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8589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4EE78C-7D0E-4FE2-86A9-E6E443458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2584A1A-323A-4A3C-B121-CE5936D316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97B07CA-EBA8-4718-9C63-2212387B3B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08D9C-953A-487C-A9AB-DF3287280A92}" type="datetimeFigureOut">
              <a:rPr lang="fr-FR" smtClean="0"/>
              <a:t>23/09/2021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CFF1F7F-BC45-40DE-92E4-8FA229E84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6D3C164-1FCE-4821-A6B2-BC0B6A101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DAB93-B1FC-4E48-9158-DBFBC2B1AD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191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4209A8-6328-4F6C-B8FB-A65BACC22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A2420DD-BC84-4177-9D10-421ECD1886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84BB99C-6FE2-43A6-BC32-CA2AA24F1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08D9C-953A-487C-A9AB-DF3287280A92}" type="datetimeFigureOut">
              <a:rPr lang="fr-FR" smtClean="0"/>
              <a:t>23/09/2021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60D2093-A30C-4B61-ADFD-FE81C547F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B673AB8-4528-472F-84D7-CB12A2F9E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DAB93-B1FC-4E48-9158-DBFBC2B1AD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3886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3F970F-70F6-4402-9994-92E7FB978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0FC06EB-DD54-4D6E-B483-C7BE4339AF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ECD88B8-0772-427B-8B5D-C2F133FFB9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3BC6406-2540-4E04-A237-67DB05652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08D9C-953A-487C-A9AB-DF3287280A92}" type="datetimeFigureOut">
              <a:rPr lang="fr-FR" smtClean="0"/>
              <a:t>23/09/2021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612D22A-453D-4B5D-93E1-DB415B0C9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AF37439-7DA2-4DCA-963C-860290570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DAB93-B1FC-4E48-9158-DBFBC2B1AD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6082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EC91D0C-7AE9-49D5-86BB-E6ED812A1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991FC4B-36E2-49D7-9D5E-6F7A1E2096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BA6B087-4442-4644-8EF9-45869DA571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07342D3-B266-41C6-A556-93EFF09F19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238461B-D72A-456C-89B9-C51A7EF92B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4D47AFF2-4DC6-4C05-B64D-8BDFA4A58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08D9C-953A-487C-A9AB-DF3287280A92}" type="datetimeFigureOut">
              <a:rPr lang="fr-FR" smtClean="0"/>
              <a:t>23/09/2021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FA7C622-DA59-4437-B3E4-4DE24E209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4ABFE9A3-7831-4160-B15C-83F08C5AA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DAB93-B1FC-4E48-9158-DBFBC2B1AD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79491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658BF9-B4D8-48F7-AA82-EA6DD77AB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5E4E3C2-E7B8-4D98-87A4-95EC655CA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08D9C-953A-487C-A9AB-DF3287280A92}" type="datetimeFigureOut">
              <a:rPr lang="fr-FR" smtClean="0"/>
              <a:t>23/09/2021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545486C-90D7-4E68-BB85-289D6720D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3D7A429-D03B-452D-8CB1-A95DB8F3C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DAB93-B1FC-4E48-9158-DBFBC2B1AD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2761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660C6E7-9C90-4DF0-9472-EC6FBC695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08D9C-953A-487C-A9AB-DF3287280A92}" type="datetimeFigureOut">
              <a:rPr lang="fr-FR" smtClean="0"/>
              <a:t>23/09/2021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185ACF4-FB4C-4C41-A835-3FC8188CB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2B8C4FF-8874-4E18-B9DD-662DC7C3D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DAB93-B1FC-4E48-9158-DBFBC2B1AD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8477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741036-E3F7-48B2-9466-18A9FD44B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4811B32-5BCB-4B18-B5FF-18ECE0B674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6C3C65D-F968-464A-B5C7-C3931323D0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FB1D673-430D-41B5-BFB9-34C717674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08D9C-953A-487C-A9AB-DF3287280A92}" type="datetimeFigureOut">
              <a:rPr lang="fr-FR" smtClean="0"/>
              <a:t>23/09/2021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AFED774-5CE9-4648-9409-D09D79AC0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E88BAF2-3EF6-4449-AE3F-CC06DCEB8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DAB93-B1FC-4E48-9158-DBFBC2B1AD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2162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B272F8-9FF6-477D-A3F2-75210A479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C35B0027-804E-4D2E-A3C4-F1D78A1A01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30863E1-F23F-473A-9460-872D792DE8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0A8F0E7-6D4D-42BA-9AFD-E1B136B83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08D9C-953A-487C-A9AB-DF3287280A92}" type="datetimeFigureOut">
              <a:rPr lang="fr-FR" smtClean="0"/>
              <a:t>23/09/2021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B9F6F0D-70A5-4CBB-BFF1-B126D65F6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5AA6615-2E85-4CD5-8D39-11D88EEFD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DAB93-B1FC-4E48-9158-DBFBC2B1AD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3079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2B32AB3E-AAB1-48AF-B887-5AB1EF6CC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6C24D61-2621-4D74-90CE-719DFC91DE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175A5CC-F76F-48BB-8BD7-CA6A78D465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008D9C-953A-487C-A9AB-DF3287280A92}" type="datetimeFigureOut">
              <a:rPr lang="fr-FR" smtClean="0"/>
              <a:t>23/09/2021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D53C549-E470-4E80-8446-CF51AF2618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2F78DED-E362-468B-90AE-C4B43A0667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DAB93-B1FC-4E48-9158-DBFBC2B1ADA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3450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6">
            <a:extLst>
              <a:ext uri="{FF2B5EF4-FFF2-40B4-BE49-F238E27FC236}">
                <a16:creationId xmlns:a16="http://schemas.microsoft.com/office/drawing/2014/main" id="{3DADE519-B706-4655-B342-9857BA76D905}"/>
              </a:ext>
            </a:extLst>
          </p:cNvPr>
          <p:cNvSpPr/>
          <p:nvPr/>
        </p:nvSpPr>
        <p:spPr>
          <a:xfrm>
            <a:off x="0" y="-84840"/>
            <a:ext cx="12192000" cy="69428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5779891-7B2A-40C4-8A3D-DF1BF753EB8A}"/>
              </a:ext>
            </a:extLst>
          </p:cNvPr>
          <p:cNvSpPr/>
          <p:nvPr/>
        </p:nvSpPr>
        <p:spPr>
          <a:xfrm>
            <a:off x="0" y="-84840"/>
            <a:ext cx="12192000" cy="6942840"/>
          </a:xfrm>
          <a:prstGeom prst="rect">
            <a:avLst/>
          </a:prstGeom>
          <a:solidFill>
            <a:schemeClr val="bg1">
              <a:alpha val="8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b="1" dirty="0">
                <a:solidFill>
                  <a:schemeClr val="tx2"/>
                </a:solidFill>
                <a:latin typeface="Tw Cen MT" pitchFamily="34" charset="0"/>
              </a:rPr>
              <a:t> </a:t>
            </a:r>
          </a:p>
          <a:p>
            <a:pPr algn="just">
              <a:buFont typeface="Wingdings" pitchFamily="2" charset="2"/>
              <a:buChar char="q"/>
            </a:pPr>
            <a:endParaRPr lang="fr-FR" b="1" dirty="0">
              <a:solidFill>
                <a:schemeClr val="tx2"/>
              </a:solidFill>
              <a:latin typeface="Tw Cen MT" pitchFamily="34" charset="0"/>
            </a:endParaRPr>
          </a:p>
          <a:p>
            <a:pPr algn="ctr"/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5857558-9B4C-4ED8-9CC7-8246981D651D}"/>
              </a:ext>
            </a:extLst>
          </p:cNvPr>
          <p:cNvSpPr/>
          <p:nvPr/>
        </p:nvSpPr>
        <p:spPr>
          <a:xfrm>
            <a:off x="4232757" y="2349910"/>
            <a:ext cx="919346" cy="278015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475E02E-0169-4BB3-868D-36F685BCCD90}"/>
              </a:ext>
            </a:extLst>
          </p:cNvPr>
          <p:cNvSpPr txBox="1"/>
          <p:nvPr/>
        </p:nvSpPr>
        <p:spPr>
          <a:xfrm>
            <a:off x="345440" y="66530"/>
            <a:ext cx="1184656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fr-FR" sz="2000" b="1" i="1" dirty="0"/>
              <a:t> De nouveaux secteurs moteurs de l’économie émergent</a:t>
            </a:r>
          </a:p>
          <a:p>
            <a:pPr algn="just"/>
            <a:r>
              <a:rPr lang="fr-FR" dirty="0">
                <a:solidFill>
                  <a:srgbClr val="0070C0"/>
                </a:solidFill>
                <a:sym typeface="Wingdings"/>
              </a:rPr>
              <a:t>     </a:t>
            </a:r>
          </a:p>
          <a:p>
            <a:pPr marL="742950" lvl="1" indent="-285750" algn="just">
              <a:buFontTx/>
              <a:buChar char="-"/>
            </a:pPr>
            <a:r>
              <a:rPr lang="fr-FR" b="1" dirty="0">
                <a:solidFill>
                  <a:srgbClr val="0070C0"/>
                </a:solidFill>
              </a:rPr>
              <a:t>Le </a:t>
            </a:r>
            <a:r>
              <a:rPr lang="fr-FR" b="1" u="sng" dirty="0">
                <a:solidFill>
                  <a:srgbClr val="0070C0"/>
                </a:solidFill>
              </a:rPr>
              <a:t>textile</a:t>
            </a:r>
            <a:r>
              <a:rPr lang="fr-FR" b="1" dirty="0">
                <a:solidFill>
                  <a:srgbClr val="0070C0"/>
                </a:solidFill>
              </a:rPr>
              <a:t> </a:t>
            </a:r>
            <a:r>
              <a:rPr lang="fr-FR" dirty="0">
                <a:solidFill>
                  <a:srgbClr val="0070C0"/>
                </a:solidFill>
              </a:rPr>
              <a:t> (30% de l’activité industrielle).</a:t>
            </a:r>
          </a:p>
          <a:p>
            <a:pPr algn="just"/>
            <a:endParaRPr lang="fr-FR" dirty="0">
              <a:solidFill>
                <a:srgbClr val="0070C0"/>
              </a:solidFill>
            </a:endParaRPr>
          </a:p>
          <a:p>
            <a:pPr marL="742950" lvl="1" indent="-285750" algn="just">
              <a:buFontTx/>
              <a:buChar char="-"/>
            </a:pPr>
            <a:r>
              <a:rPr lang="fr-FR" b="1" dirty="0">
                <a:solidFill>
                  <a:srgbClr val="0070C0"/>
                </a:solidFill>
              </a:rPr>
              <a:t>La </a:t>
            </a:r>
            <a:r>
              <a:rPr lang="fr-FR" b="1" u="sng" dirty="0">
                <a:solidFill>
                  <a:srgbClr val="0070C0"/>
                </a:solidFill>
              </a:rPr>
              <a:t>sidérurgie</a:t>
            </a:r>
            <a:r>
              <a:rPr lang="fr-FR" b="1" dirty="0">
                <a:solidFill>
                  <a:srgbClr val="0070C0"/>
                </a:solidFill>
              </a:rPr>
              <a:t> </a:t>
            </a:r>
            <a:r>
              <a:rPr lang="fr-FR" dirty="0">
                <a:solidFill>
                  <a:srgbClr val="0070C0"/>
                </a:solidFill>
              </a:rPr>
              <a:t>(forte demande en acier : transports, infrastructures urbaines…).</a:t>
            </a:r>
          </a:p>
          <a:p>
            <a:pPr algn="just"/>
            <a:endParaRPr lang="fr-FR" dirty="0">
              <a:solidFill>
                <a:srgbClr val="0070C0"/>
              </a:solidFill>
            </a:endParaRPr>
          </a:p>
          <a:p>
            <a:pPr marL="742950" lvl="1" indent="-285750" algn="just">
              <a:buFontTx/>
              <a:buChar char="-"/>
            </a:pPr>
            <a:r>
              <a:rPr lang="fr-FR" b="1" dirty="0">
                <a:solidFill>
                  <a:srgbClr val="0070C0"/>
                </a:solidFill>
              </a:rPr>
              <a:t>La </a:t>
            </a:r>
            <a:r>
              <a:rPr lang="fr-FR" b="1" u="sng" dirty="0">
                <a:solidFill>
                  <a:srgbClr val="0070C0"/>
                </a:solidFill>
              </a:rPr>
              <a:t>chimie</a:t>
            </a:r>
            <a:r>
              <a:rPr lang="fr-FR" b="1" dirty="0">
                <a:solidFill>
                  <a:srgbClr val="0070C0"/>
                </a:solidFill>
              </a:rPr>
              <a:t> </a:t>
            </a:r>
            <a:r>
              <a:rPr lang="fr-FR" dirty="0">
                <a:solidFill>
                  <a:srgbClr val="0070C0"/>
                </a:solidFill>
              </a:rPr>
              <a:t>(engrais ou des textiles artificiels).</a:t>
            </a:r>
          </a:p>
          <a:p>
            <a:pPr algn="just"/>
            <a:endParaRPr lang="fr-FR" dirty="0">
              <a:solidFill>
                <a:srgbClr val="0070C0"/>
              </a:solidFill>
            </a:endParaRPr>
          </a:p>
          <a:p>
            <a:pPr algn="just"/>
            <a:r>
              <a:rPr lang="fr-FR" dirty="0">
                <a:solidFill>
                  <a:srgbClr val="0070C0"/>
                </a:solidFill>
                <a:sym typeface="Wingdings" panose="05000000000000000000" pitchFamily="2" charset="2"/>
              </a:rPr>
              <a:t>               Gain de productivité grâce au </a:t>
            </a:r>
            <a:r>
              <a:rPr lang="fr-FR" b="1" u="sng" dirty="0">
                <a:solidFill>
                  <a:srgbClr val="FF0000"/>
                </a:solidFill>
                <a:sym typeface="Wingdings" panose="05000000000000000000" pitchFamily="2" charset="2"/>
              </a:rPr>
              <a:t>fayolisme</a:t>
            </a:r>
            <a:r>
              <a:rPr lang="fr-FR" dirty="0">
                <a:solidFill>
                  <a:srgbClr val="0070C0"/>
                </a:solidFill>
                <a:sym typeface="Wingdings" panose="05000000000000000000" pitchFamily="2" charset="2"/>
              </a:rPr>
              <a:t>.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1BCFBD74-E9C3-49E6-AF5B-A31F887947A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621" y="2263437"/>
            <a:ext cx="5429884" cy="4462598"/>
          </a:xfrm>
          <a:prstGeom prst="rect">
            <a:avLst/>
          </a:prstGeom>
        </p:spPr>
      </p:pic>
      <p:pic>
        <p:nvPicPr>
          <p:cNvPr id="7" name="Picture 4" descr="Résultat de recherche d'images pour &quot;ouvrier le creusot&quot;&quot;">
            <a:extLst>
              <a:ext uri="{FF2B5EF4-FFF2-40B4-BE49-F238E27FC236}">
                <a16:creationId xmlns:a16="http://schemas.microsoft.com/office/drawing/2014/main" id="{DBD6B6F7-5DDA-4532-9244-13F42A0567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95393" y="2252927"/>
            <a:ext cx="5661112" cy="3774076"/>
          </a:xfrm>
          <a:prstGeom prst="rect">
            <a:avLst/>
          </a:prstGeom>
          <a:noFill/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859485D9-BDCE-4415-B0B6-F6D19374D96E}"/>
              </a:ext>
            </a:extLst>
          </p:cNvPr>
          <p:cNvSpPr txBox="1"/>
          <p:nvPr/>
        </p:nvSpPr>
        <p:spPr>
          <a:xfrm>
            <a:off x="6495393" y="6027003"/>
            <a:ext cx="56966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dirty="0">
                <a:latin typeface="Tw Cen MT" pitchFamily="34" charset="0"/>
              </a:rPr>
              <a:t>Joseph-Fortuné </a:t>
            </a:r>
            <a:r>
              <a:rPr lang="fr-FR" sz="1600" dirty="0" err="1">
                <a:latin typeface="Tw Cen MT" pitchFamily="34" charset="0"/>
              </a:rPr>
              <a:t>Layraud</a:t>
            </a:r>
            <a:r>
              <a:rPr lang="fr-FR" sz="1600" dirty="0">
                <a:latin typeface="Tw Cen MT" pitchFamily="34" charset="0"/>
              </a:rPr>
              <a:t>, </a:t>
            </a:r>
            <a:r>
              <a:rPr lang="fr-FR" sz="1600" i="1" dirty="0">
                <a:latin typeface="Tw Cen MT" pitchFamily="34" charset="0"/>
              </a:rPr>
              <a:t>Le Marteau-pilon, forges et aciéries de Saint-Chamond ; sortie d'une pièce de marine</a:t>
            </a:r>
            <a:r>
              <a:rPr lang="fr-FR" sz="1600" dirty="0">
                <a:latin typeface="Tw Cen MT" pitchFamily="34" charset="0"/>
              </a:rPr>
              <a:t>, huile sur toile, 151 x 254 cm, 1889. Écomusée Creusot </a:t>
            </a:r>
            <a:r>
              <a:rPr lang="fr-FR" sz="1600" dirty="0" err="1">
                <a:latin typeface="Tw Cen MT" pitchFamily="34" charset="0"/>
              </a:rPr>
              <a:t>Montceau</a:t>
            </a:r>
            <a:r>
              <a:rPr lang="fr-FR" sz="1600" dirty="0">
                <a:latin typeface="Tw Cen MT" pitchFamily="34" charset="0"/>
              </a:rPr>
              <a:t>.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9E25FF19-17A6-4D4D-8385-CD89742181E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1582" y="2124534"/>
            <a:ext cx="5696607" cy="4601501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BA734252-517E-4ACA-B7DC-6A338039635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0572" y="2240255"/>
            <a:ext cx="3556000" cy="4483100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4EADEE41-66C7-4196-8572-28F0F390670C}"/>
              </a:ext>
            </a:extLst>
          </p:cNvPr>
          <p:cNvSpPr txBox="1"/>
          <p:nvPr/>
        </p:nvSpPr>
        <p:spPr>
          <a:xfrm>
            <a:off x="3629572" y="6065443"/>
            <a:ext cx="4949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b="1" dirty="0"/>
              <a:t>Henri Fayol</a:t>
            </a:r>
            <a:r>
              <a:rPr lang="fr-FR" dirty="0"/>
              <a:t>, ingénieur civil des mines français, auteur de </a:t>
            </a:r>
            <a:r>
              <a:rPr lang="fr-FR" i="1" dirty="0"/>
              <a:t>L'administration industrielle et générale</a:t>
            </a:r>
            <a:r>
              <a:rPr lang="fr-FR" dirty="0"/>
              <a:t>.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A6D5FB83-6160-4AC7-885B-3355508B9BD9}"/>
              </a:ext>
            </a:extLst>
          </p:cNvPr>
          <p:cNvSpPr txBox="1"/>
          <p:nvPr/>
        </p:nvSpPr>
        <p:spPr>
          <a:xfrm>
            <a:off x="6697999" y="5642287"/>
            <a:ext cx="1880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Tw Cen MT" pitchFamily="34" charset="0"/>
              </a:rPr>
              <a:t>© Hatier Editions, 2019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BD3EA81D-45AA-45B9-9647-F725460D5D5D}"/>
              </a:ext>
            </a:extLst>
          </p:cNvPr>
          <p:cNvSpPr txBox="1"/>
          <p:nvPr/>
        </p:nvSpPr>
        <p:spPr>
          <a:xfrm rot="16200000">
            <a:off x="5131873" y="2866028"/>
            <a:ext cx="18802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>
                <a:latin typeface="Tw Cen MT" pitchFamily="34" charset="0"/>
              </a:rPr>
              <a:t>© Hatier Editions, 2019</a:t>
            </a:r>
          </a:p>
        </p:txBody>
      </p:sp>
    </p:spTree>
    <p:extLst>
      <p:ext uri="{BB962C8B-B14F-4D97-AF65-F5344CB8AC3E}">
        <p14:creationId xmlns:p14="http://schemas.microsoft.com/office/powerpoint/2010/main" val="771054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1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/>
      <p:bldP spid="8" grpId="1"/>
      <p:bldP spid="15" grpId="0"/>
      <p:bldP spid="13" grpId="0" build="allAtOnce"/>
      <p:bldP spid="16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6">
            <a:extLst>
              <a:ext uri="{FF2B5EF4-FFF2-40B4-BE49-F238E27FC236}">
                <a16:creationId xmlns:a16="http://schemas.microsoft.com/office/drawing/2014/main" id="{3DADE519-B706-4655-B342-9857BA76D905}"/>
              </a:ext>
            </a:extLst>
          </p:cNvPr>
          <p:cNvSpPr/>
          <p:nvPr/>
        </p:nvSpPr>
        <p:spPr>
          <a:xfrm>
            <a:off x="0" y="-84840"/>
            <a:ext cx="12192000" cy="69428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5779891-7B2A-40C4-8A3D-DF1BF753EB8A}"/>
              </a:ext>
            </a:extLst>
          </p:cNvPr>
          <p:cNvSpPr/>
          <p:nvPr/>
        </p:nvSpPr>
        <p:spPr>
          <a:xfrm>
            <a:off x="0" y="-84840"/>
            <a:ext cx="12192000" cy="6942840"/>
          </a:xfrm>
          <a:prstGeom prst="rect">
            <a:avLst/>
          </a:prstGeom>
          <a:solidFill>
            <a:schemeClr val="bg1">
              <a:alpha val="8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b="1" dirty="0">
                <a:solidFill>
                  <a:schemeClr val="tx2"/>
                </a:solidFill>
                <a:latin typeface="Tw Cen MT" pitchFamily="34" charset="0"/>
              </a:rPr>
              <a:t> </a:t>
            </a:r>
          </a:p>
          <a:p>
            <a:pPr algn="just">
              <a:buFont typeface="Wingdings" pitchFamily="2" charset="2"/>
              <a:buChar char="q"/>
            </a:pPr>
            <a:endParaRPr lang="fr-FR" b="1" dirty="0">
              <a:solidFill>
                <a:schemeClr val="tx2"/>
              </a:solidFill>
              <a:latin typeface="Tw Cen MT" pitchFamily="34" charset="0"/>
            </a:endParaRPr>
          </a:p>
          <a:p>
            <a:pPr algn="ctr"/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AE0A978-610D-4710-88BF-029200D6E782}"/>
              </a:ext>
            </a:extLst>
          </p:cNvPr>
          <p:cNvSpPr txBox="1"/>
          <p:nvPr/>
        </p:nvSpPr>
        <p:spPr>
          <a:xfrm>
            <a:off x="254184" y="-26838"/>
            <a:ext cx="8460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800" b="1" u="sng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John Handy LET"/>
              </a:rPr>
              <a:t>B- Les transformations des territoires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96D94A3-DD40-4440-8AE5-0A04AFE1725F}"/>
              </a:ext>
            </a:extLst>
          </p:cNvPr>
          <p:cNvSpPr txBox="1"/>
          <p:nvPr/>
        </p:nvSpPr>
        <p:spPr>
          <a:xfrm>
            <a:off x="345440" y="813782"/>
            <a:ext cx="11846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fr-FR" sz="2000" b="1" i="1" dirty="0"/>
              <a:t> Les zones urbaines connaissent un regain de dynamisme</a:t>
            </a:r>
          </a:p>
        </p:txBody>
      </p:sp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0D4321E5-9CC8-4F82-899E-97CCD4271603}"/>
              </a:ext>
            </a:extLst>
          </p:cNvPr>
          <p:cNvSpPr/>
          <p:nvPr/>
        </p:nvSpPr>
        <p:spPr>
          <a:xfrm>
            <a:off x="2802870" y="1496339"/>
            <a:ext cx="2556387" cy="63187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rgbClr val="0070C0"/>
                </a:solidFill>
              </a:rPr>
              <a:t>Présence d’</a:t>
            </a:r>
            <a:r>
              <a:rPr lang="fr-FR" sz="1600" b="1" dirty="0">
                <a:solidFill>
                  <a:srgbClr val="0070C0"/>
                </a:solidFill>
              </a:rPr>
              <a:t>emplois </a:t>
            </a:r>
            <a:r>
              <a:rPr lang="fr-FR" sz="1600" dirty="0">
                <a:solidFill>
                  <a:srgbClr val="0070C0"/>
                </a:solidFill>
              </a:rPr>
              <a:t>à pourvoir</a:t>
            </a:r>
            <a:r>
              <a:rPr lang="fr-FR" sz="1600" b="1" dirty="0">
                <a:solidFill>
                  <a:srgbClr val="0070C0"/>
                </a:solidFill>
              </a:rPr>
              <a:t> en ville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B7566AC5-B972-4E39-A59A-DCBF454CDA61}"/>
              </a:ext>
            </a:extLst>
          </p:cNvPr>
          <p:cNvSpPr/>
          <p:nvPr/>
        </p:nvSpPr>
        <p:spPr>
          <a:xfrm>
            <a:off x="2802870" y="2570086"/>
            <a:ext cx="2556387" cy="63187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rgbClr val="0070C0"/>
                </a:solidFill>
              </a:rPr>
              <a:t>Afflux de populations </a:t>
            </a:r>
            <a:r>
              <a:rPr lang="fr-FR" sz="1600" dirty="0">
                <a:solidFill>
                  <a:srgbClr val="0070C0"/>
                </a:solidFill>
              </a:rPr>
              <a:t>vers les villes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:a16="http://schemas.microsoft.com/office/drawing/2014/main" id="{25A50EB5-D5CB-48D7-B708-B35B36DCBD7D}"/>
              </a:ext>
            </a:extLst>
          </p:cNvPr>
          <p:cNvSpPr/>
          <p:nvPr/>
        </p:nvSpPr>
        <p:spPr>
          <a:xfrm>
            <a:off x="541454" y="3544204"/>
            <a:ext cx="3146322" cy="93091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rgbClr val="0070C0"/>
                </a:solidFill>
              </a:rPr>
              <a:t>Formation de banlieues ouvrières </a:t>
            </a:r>
            <a:r>
              <a:rPr lang="fr-FR" sz="1600" dirty="0">
                <a:solidFill>
                  <a:srgbClr val="0070C0"/>
                </a:solidFill>
              </a:rPr>
              <a:t>autour des grandes agglomérations (Paris, Lyon…)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E004DB7E-F4D3-4A53-BA0B-E2B513CFCE8B}"/>
              </a:ext>
            </a:extLst>
          </p:cNvPr>
          <p:cNvSpPr/>
          <p:nvPr/>
        </p:nvSpPr>
        <p:spPr>
          <a:xfrm>
            <a:off x="4679477" y="3544204"/>
            <a:ext cx="3146322" cy="92370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rgbClr val="0070C0"/>
                </a:solidFill>
              </a:rPr>
              <a:t>Naissance de villes industrielles </a:t>
            </a:r>
            <a:r>
              <a:rPr lang="fr-FR" sz="1600" dirty="0">
                <a:solidFill>
                  <a:srgbClr val="0070C0"/>
                </a:solidFill>
              </a:rPr>
              <a:t>(Le Creusot)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C46E04-7525-4377-A92E-18CAFE442936}"/>
              </a:ext>
            </a:extLst>
          </p:cNvPr>
          <p:cNvSpPr/>
          <p:nvPr/>
        </p:nvSpPr>
        <p:spPr>
          <a:xfrm>
            <a:off x="3725409" y="4919545"/>
            <a:ext cx="1080042" cy="268648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66AAE7FE-0E7E-46D1-A160-636F3D2B12C9}"/>
              </a:ext>
            </a:extLst>
          </p:cNvPr>
          <p:cNvSpPr/>
          <p:nvPr/>
        </p:nvSpPr>
        <p:spPr>
          <a:xfrm>
            <a:off x="1934242" y="4806219"/>
            <a:ext cx="4414008" cy="70503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rgbClr val="0070C0"/>
                </a:solidFill>
              </a:rPr>
              <a:t>Accélération de l’</a:t>
            </a:r>
            <a:r>
              <a:rPr lang="fr-FR" sz="1600" b="1" u="sng" dirty="0">
                <a:solidFill>
                  <a:srgbClr val="FF0000"/>
                </a:solidFill>
              </a:rPr>
              <a:t>urbanisation</a:t>
            </a:r>
            <a:r>
              <a:rPr lang="fr-FR" sz="1600" b="1" dirty="0">
                <a:solidFill>
                  <a:srgbClr val="FF0000"/>
                </a:solidFill>
              </a:rPr>
              <a:t> </a:t>
            </a:r>
            <a:r>
              <a:rPr lang="fr-FR" sz="1600" dirty="0">
                <a:solidFill>
                  <a:srgbClr val="FF0000"/>
                </a:solidFill>
              </a:rPr>
              <a:t>(processus par lequel la population se concentre en ville)</a:t>
            </a:r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62D10C4A-211A-4C5F-AC8E-B0EAA2DA616D}"/>
              </a:ext>
            </a:extLst>
          </p:cNvPr>
          <p:cNvSpPr/>
          <p:nvPr/>
        </p:nvSpPr>
        <p:spPr>
          <a:xfrm>
            <a:off x="2201832" y="5957466"/>
            <a:ext cx="3878826" cy="72063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rgbClr val="0070C0"/>
                </a:solidFill>
              </a:rPr>
              <a:t>Taux d’urbanisation </a:t>
            </a:r>
            <a:r>
              <a:rPr lang="fr-FR" sz="1600" dirty="0">
                <a:solidFill>
                  <a:srgbClr val="0070C0"/>
                </a:solidFill>
              </a:rPr>
              <a:t>= </a:t>
            </a:r>
          </a:p>
          <a:p>
            <a:pPr algn="ctr"/>
            <a:r>
              <a:rPr lang="fr-FR" sz="1600" dirty="0">
                <a:solidFill>
                  <a:srgbClr val="0070C0"/>
                </a:solidFill>
              </a:rPr>
              <a:t>31% en 1870 ; 44% en 1911</a:t>
            </a:r>
          </a:p>
        </p:txBody>
      </p:sp>
      <p:sp>
        <p:nvSpPr>
          <p:cNvPr id="3" name="Flèche : bas 2">
            <a:extLst>
              <a:ext uri="{FF2B5EF4-FFF2-40B4-BE49-F238E27FC236}">
                <a16:creationId xmlns:a16="http://schemas.microsoft.com/office/drawing/2014/main" id="{A9406320-E019-4BA9-B2ED-0A8C6DBCB3F6}"/>
              </a:ext>
            </a:extLst>
          </p:cNvPr>
          <p:cNvSpPr/>
          <p:nvPr/>
        </p:nvSpPr>
        <p:spPr>
          <a:xfrm>
            <a:off x="3909848" y="2149236"/>
            <a:ext cx="281963" cy="332688"/>
          </a:xfrm>
          <a:prstGeom prst="downArrow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Flèche : bas 12">
            <a:extLst>
              <a:ext uri="{FF2B5EF4-FFF2-40B4-BE49-F238E27FC236}">
                <a16:creationId xmlns:a16="http://schemas.microsoft.com/office/drawing/2014/main" id="{0F70C1D1-E19B-4E32-B2E4-AC49D842F3F6}"/>
              </a:ext>
            </a:extLst>
          </p:cNvPr>
          <p:cNvSpPr/>
          <p:nvPr/>
        </p:nvSpPr>
        <p:spPr>
          <a:xfrm rot="2934302">
            <a:off x="2538840" y="3161947"/>
            <a:ext cx="279735" cy="373623"/>
          </a:xfrm>
          <a:prstGeom prst="downArrow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" name="Flèche : bas 14">
            <a:extLst>
              <a:ext uri="{FF2B5EF4-FFF2-40B4-BE49-F238E27FC236}">
                <a16:creationId xmlns:a16="http://schemas.microsoft.com/office/drawing/2014/main" id="{2D3D21AE-DD49-4D60-82FF-E70E349B5151}"/>
              </a:ext>
            </a:extLst>
          </p:cNvPr>
          <p:cNvSpPr/>
          <p:nvPr/>
        </p:nvSpPr>
        <p:spPr>
          <a:xfrm rot="19050489">
            <a:off x="5359885" y="3157674"/>
            <a:ext cx="259643" cy="391401"/>
          </a:xfrm>
          <a:prstGeom prst="downArrow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Flèche : bas 15">
            <a:extLst>
              <a:ext uri="{FF2B5EF4-FFF2-40B4-BE49-F238E27FC236}">
                <a16:creationId xmlns:a16="http://schemas.microsoft.com/office/drawing/2014/main" id="{1CD2D7A6-A811-4EC3-8EEA-AC3C3BA9CB74}"/>
              </a:ext>
            </a:extLst>
          </p:cNvPr>
          <p:cNvSpPr/>
          <p:nvPr/>
        </p:nvSpPr>
        <p:spPr>
          <a:xfrm rot="18922687">
            <a:off x="3680995" y="4398228"/>
            <a:ext cx="255280" cy="391401"/>
          </a:xfrm>
          <a:prstGeom prst="downArrow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Flèche : bas 16">
            <a:extLst>
              <a:ext uri="{FF2B5EF4-FFF2-40B4-BE49-F238E27FC236}">
                <a16:creationId xmlns:a16="http://schemas.microsoft.com/office/drawing/2014/main" id="{4F925A10-DED2-435B-AE9A-8871E5EE8AF2}"/>
              </a:ext>
            </a:extLst>
          </p:cNvPr>
          <p:cNvSpPr/>
          <p:nvPr/>
        </p:nvSpPr>
        <p:spPr>
          <a:xfrm rot="2567541">
            <a:off x="4446706" y="4417929"/>
            <a:ext cx="267427" cy="373623"/>
          </a:xfrm>
          <a:prstGeom prst="downArrow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Flèche : bas 18">
            <a:extLst>
              <a:ext uri="{FF2B5EF4-FFF2-40B4-BE49-F238E27FC236}">
                <a16:creationId xmlns:a16="http://schemas.microsoft.com/office/drawing/2014/main" id="{D93CA6D1-4470-4CFE-8F92-74485C5B723D}"/>
              </a:ext>
            </a:extLst>
          </p:cNvPr>
          <p:cNvSpPr/>
          <p:nvPr/>
        </p:nvSpPr>
        <p:spPr>
          <a:xfrm>
            <a:off x="4067503" y="5542677"/>
            <a:ext cx="308905" cy="327909"/>
          </a:xfrm>
          <a:prstGeom prst="downArrow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0" name="object 8">
            <a:extLst>
              <a:ext uri="{FF2B5EF4-FFF2-40B4-BE49-F238E27FC236}">
                <a16:creationId xmlns:a16="http://schemas.microsoft.com/office/drawing/2014/main" id="{89F324BD-55AC-4C35-9131-97092646CB61}"/>
              </a:ext>
            </a:extLst>
          </p:cNvPr>
          <p:cNvSpPr/>
          <p:nvPr/>
        </p:nvSpPr>
        <p:spPr>
          <a:xfrm>
            <a:off x="7562889" y="1251528"/>
            <a:ext cx="2338615" cy="1950434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9">
            <a:extLst>
              <a:ext uri="{FF2B5EF4-FFF2-40B4-BE49-F238E27FC236}">
                <a16:creationId xmlns:a16="http://schemas.microsoft.com/office/drawing/2014/main" id="{1E059117-DEAA-43D7-B749-74A7DF26DBA2}"/>
              </a:ext>
            </a:extLst>
          </p:cNvPr>
          <p:cNvSpPr/>
          <p:nvPr/>
        </p:nvSpPr>
        <p:spPr>
          <a:xfrm>
            <a:off x="9901504" y="1239100"/>
            <a:ext cx="2203632" cy="1267926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95451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  <p:bldP spid="8" grpId="0" animBg="1"/>
      <p:bldP spid="9" grpId="0" animBg="1"/>
      <p:bldP spid="10" grpId="0" animBg="1"/>
      <p:bldP spid="14" grpId="0" animBg="1"/>
      <p:bldP spid="11" grpId="0" animBg="1"/>
      <p:bldP spid="12" grpId="0" animBg="1"/>
      <p:bldP spid="3" grpId="0" animBg="1"/>
      <p:bldP spid="13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6">
            <a:extLst>
              <a:ext uri="{FF2B5EF4-FFF2-40B4-BE49-F238E27FC236}">
                <a16:creationId xmlns:a16="http://schemas.microsoft.com/office/drawing/2014/main" id="{3DADE519-B706-4655-B342-9857BA76D905}"/>
              </a:ext>
            </a:extLst>
          </p:cNvPr>
          <p:cNvSpPr/>
          <p:nvPr/>
        </p:nvSpPr>
        <p:spPr>
          <a:xfrm>
            <a:off x="0" y="-84840"/>
            <a:ext cx="12192000" cy="69428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5779891-7B2A-40C4-8A3D-DF1BF753EB8A}"/>
              </a:ext>
            </a:extLst>
          </p:cNvPr>
          <p:cNvSpPr/>
          <p:nvPr/>
        </p:nvSpPr>
        <p:spPr>
          <a:xfrm>
            <a:off x="0" y="-84840"/>
            <a:ext cx="12192000" cy="6942840"/>
          </a:xfrm>
          <a:prstGeom prst="rect">
            <a:avLst/>
          </a:prstGeom>
          <a:solidFill>
            <a:schemeClr val="bg1">
              <a:alpha val="87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fr-FR" b="1" dirty="0">
                <a:solidFill>
                  <a:schemeClr val="tx2"/>
                </a:solidFill>
                <a:latin typeface="Tw Cen MT" pitchFamily="34" charset="0"/>
              </a:rPr>
              <a:t> </a:t>
            </a:r>
          </a:p>
          <a:p>
            <a:pPr algn="just">
              <a:buFont typeface="Wingdings" pitchFamily="2" charset="2"/>
              <a:buChar char="q"/>
            </a:pPr>
            <a:endParaRPr lang="fr-FR" b="1" dirty="0">
              <a:solidFill>
                <a:schemeClr val="tx2"/>
              </a:solidFill>
              <a:latin typeface="Tw Cen MT" pitchFamily="34" charset="0"/>
            </a:endParaRPr>
          </a:p>
          <a:p>
            <a:pPr algn="ctr"/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9E5D091-3F09-49CA-9EF6-F954425EDEB5}"/>
              </a:ext>
            </a:extLst>
          </p:cNvPr>
          <p:cNvSpPr/>
          <p:nvPr/>
        </p:nvSpPr>
        <p:spPr>
          <a:xfrm>
            <a:off x="5053034" y="4373575"/>
            <a:ext cx="990416" cy="22477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96D94A3-DD40-4440-8AE5-0A04AFE1725F}"/>
              </a:ext>
            </a:extLst>
          </p:cNvPr>
          <p:cNvSpPr txBox="1"/>
          <p:nvPr/>
        </p:nvSpPr>
        <p:spPr>
          <a:xfrm>
            <a:off x="345440" y="-6024"/>
            <a:ext cx="11846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fr-FR" sz="2000" b="1" i="1" dirty="0"/>
              <a:t> Les campagnes continuent à se transformer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B7566AC5-B972-4E39-A59A-DCBF454CDA61}"/>
              </a:ext>
            </a:extLst>
          </p:cNvPr>
          <p:cNvSpPr/>
          <p:nvPr/>
        </p:nvSpPr>
        <p:spPr>
          <a:xfrm>
            <a:off x="763954" y="750034"/>
            <a:ext cx="3850090" cy="72574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rgbClr val="0070C0"/>
                </a:solidFill>
              </a:rPr>
              <a:t>Ouverture </a:t>
            </a:r>
            <a:r>
              <a:rPr lang="fr-FR" sz="1600" dirty="0">
                <a:solidFill>
                  <a:srgbClr val="0070C0"/>
                </a:solidFill>
              </a:rPr>
              <a:t>à la </a:t>
            </a:r>
            <a:r>
              <a:rPr lang="fr-FR" sz="1600" b="1" dirty="0">
                <a:solidFill>
                  <a:srgbClr val="0070C0"/>
                </a:solidFill>
              </a:rPr>
              <a:t>concurrence mondiale </a:t>
            </a:r>
            <a:r>
              <a:rPr lang="fr-FR" sz="1600" dirty="0">
                <a:solidFill>
                  <a:srgbClr val="0070C0"/>
                </a:solidFill>
              </a:rPr>
              <a:t>(</a:t>
            </a:r>
            <a:r>
              <a:rPr lang="fr-FR" sz="1600" dirty="0">
                <a:solidFill>
                  <a:srgbClr val="0070C0"/>
                </a:solidFill>
                <a:ea typeface="Yu Mincho Light" panose="020B0400000000000000" pitchFamily="18" charset="-128"/>
              </a:rPr>
              <a:t>↗</a:t>
            </a:r>
            <a:r>
              <a:rPr lang="fr-FR" sz="1600" dirty="0">
                <a:solidFill>
                  <a:srgbClr val="0070C0"/>
                </a:solidFill>
              </a:rPr>
              <a:t>des importations de produits agricoles)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E004DB7E-F4D3-4A53-BA0B-E2B513CFCE8B}"/>
              </a:ext>
            </a:extLst>
          </p:cNvPr>
          <p:cNvSpPr/>
          <p:nvPr/>
        </p:nvSpPr>
        <p:spPr>
          <a:xfrm>
            <a:off x="1061546" y="1934191"/>
            <a:ext cx="3216165" cy="75169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rgbClr val="0070C0"/>
                </a:solidFill>
                <a:ea typeface="Yu Mincho Light" panose="02020300000000000000" pitchFamily="18" charset="-128"/>
              </a:rPr>
              <a:t>↘</a:t>
            </a:r>
            <a:r>
              <a:rPr lang="fr-FR" sz="1600" b="1" dirty="0">
                <a:solidFill>
                  <a:srgbClr val="0070C0"/>
                </a:solidFill>
              </a:rPr>
              <a:t> </a:t>
            </a:r>
            <a:r>
              <a:rPr lang="fr-FR" sz="1600" dirty="0">
                <a:solidFill>
                  <a:srgbClr val="0070C0"/>
                </a:solidFill>
              </a:rPr>
              <a:t>des</a:t>
            </a:r>
            <a:r>
              <a:rPr lang="fr-FR" sz="1600" b="1" dirty="0">
                <a:solidFill>
                  <a:srgbClr val="0070C0"/>
                </a:solidFill>
              </a:rPr>
              <a:t> prix </a:t>
            </a:r>
            <a:r>
              <a:rPr lang="fr-FR" sz="1600" dirty="0">
                <a:solidFill>
                  <a:srgbClr val="0070C0"/>
                </a:solidFill>
              </a:rPr>
              <a:t>et des </a:t>
            </a:r>
            <a:r>
              <a:rPr lang="fr-FR" sz="1600" b="1" dirty="0">
                <a:solidFill>
                  <a:srgbClr val="0070C0"/>
                </a:solidFill>
              </a:rPr>
              <a:t>revenus </a:t>
            </a:r>
            <a:r>
              <a:rPr lang="fr-FR" sz="1600" dirty="0">
                <a:solidFill>
                  <a:srgbClr val="0070C0"/>
                </a:solidFill>
              </a:rPr>
              <a:t>agricoles</a:t>
            </a:r>
          </a:p>
        </p:txBody>
      </p:sp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66AAE7FE-0E7E-46D1-A160-636F3D2B12C9}"/>
              </a:ext>
            </a:extLst>
          </p:cNvPr>
          <p:cNvSpPr/>
          <p:nvPr/>
        </p:nvSpPr>
        <p:spPr>
          <a:xfrm>
            <a:off x="5349766" y="760987"/>
            <a:ext cx="3850090" cy="72574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rgbClr val="0070C0"/>
                </a:solidFill>
              </a:rPr>
              <a:t>Mécanisation </a:t>
            </a:r>
            <a:r>
              <a:rPr lang="fr-FR" sz="1600" dirty="0">
                <a:solidFill>
                  <a:srgbClr val="0070C0"/>
                </a:solidFill>
              </a:rPr>
              <a:t>(nombre de batteuses à vapeur x 3  de 1892 et 1896)</a:t>
            </a:r>
          </a:p>
        </p:txBody>
      </p:sp>
      <p:sp>
        <p:nvSpPr>
          <p:cNvPr id="12" name="Rectangle : coins arrondis 11">
            <a:extLst>
              <a:ext uri="{FF2B5EF4-FFF2-40B4-BE49-F238E27FC236}">
                <a16:creationId xmlns:a16="http://schemas.microsoft.com/office/drawing/2014/main" id="{62D10C4A-211A-4C5F-AC8E-B0EAA2DA616D}"/>
              </a:ext>
            </a:extLst>
          </p:cNvPr>
          <p:cNvSpPr/>
          <p:nvPr/>
        </p:nvSpPr>
        <p:spPr>
          <a:xfrm>
            <a:off x="3216168" y="4329697"/>
            <a:ext cx="3216165" cy="76245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rgbClr val="0070C0"/>
                </a:solidFill>
              </a:rPr>
              <a:t>Accélération</a:t>
            </a:r>
            <a:r>
              <a:rPr lang="fr-FR" sz="1600" dirty="0">
                <a:solidFill>
                  <a:srgbClr val="0070C0"/>
                </a:solidFill>
              </a:rPr>
              <a:t> de l’</a:t>
            </a:r>
            <a:r>
              <a:rPr lang="fr-FR" sz="1600" b="1" u="sng" dirty="0">
                <a:solidFill>
                  <a:srgbClr val="FF0000"/>
                </a:solidFill>
              </a:rPr>
              <a:t>exode rural </a:t>
            </a:r>
            <a:r>
              <a:rPr lang="fr-FR" sz="1600" dirty="0">
                <a:solidFill>
                  <a:srgbClr val="FF0000"/>
                </a:solidFill>
              </a:rPr>
              <a:t>(migration durable des habitants des campagnes vers les villes)</a:t>
            </a:r>
          </a:p>
        </p:txBody>
      </p:sp>
      <p:sp>
        <p:nvSpPr>
          <p:cNvPr id="3" name="Flèche : bas 2">
            <a:extLst>
              <a:ext uri="{FF2B5EF4-FFF2-40B4-BE49-F238E27FC236}">
                <a16:creationId xmlns:a16="http://schemas.microsoft.com/office/drawing/2014/main" id="{A9406320-E019-4BA9-B2ED-0A8C6DBCB3F6}"/>
              </a:ext>
            </a:extLst>
          </p:cNvPr>
          <p:cNvSpPr/>
          <p:nvPr/>
        </p:nvSpPr>
        <p:spPr>
          <a:xfrm>
            <a:off x="7027161" y="1510934"/>
            <a:ext cx="336331" cy="378811"/>
          </a:xfrm>
          <a:prstGeom prst="down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5" name="Flèche : bas 14">
            <a:extLst>
              <a:ext uri="{FF2B5EF4-FFF2-40B4-BE49-F238E27FC236}">
                <a16:creationId xmlns:a16="http://schemas.microsoft.com/office/drawing/2014/main" id="{2D3D21AE-DD49-4D60-82FF-E70E349B5151}"/>
              </a:ext>
            </a:extLst>
          </p:cNvPr>
          <p:cNvSpPr/>
          <p:nvPr/>
        </p:nvSpPr>
        <p:spPr>
          <a:xfrm rot="19050489">
            <a:off x="4274089" y="2610965"/>
            <a:ext cx="288972" cy="445664"/>
          </a:xfrm>
          <a:prstGeom prst="downArrow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0" name="Flèche : bas 19">
            <a:extLst>
              <a:ext uri="{FF2B5EF4-FFF2-40B4-BE49-F238E27FC236}">
                <a16:creationId xmlns:a16="http://schemas.microsoft.com/office/drawing/2014/main" id="{67813D3A-14E3-449A-A00D-3CB5CF8F8BAC}"/>
              </a:ext>
            </a:extLst>
          </p:cNvPr>
          <p:cNvSpPr/>
          <p:nvPr/>
        </p:nvSpPr>
        <p:spPr>
          <a:xfrm>
            <a:off x="2520833" y="1507754"/>
            <a:ext cx="336331" cy="378811"/>
          </a:xfrm>
          <a:prstGeom prst="downArrow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4F1088EF-A0F0-4B45-992B-929CDFEB49D5}"/>
              </a:ext>
            </a:extLst>
          </p:cNvPr>
          <p:cNvSpPr/>
          <p:nvPr/>
        </p:nvSpPr>
        <p:spPr>
          <a:xfrm>
            <a:off x="5549464" y="1925723"/>
            <a:ext cx="3216165" cy="75169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rgbClr val="0070C0"/>
                </a:solidFill>
                <a:ea typeface="Yu Mincho Light" panose="02020300000000000000" pitchFamily="18" charset="-128"/>
              </a:rPr>
              <a:t>↘</a:t>
            </a:r>
            <a:r>
              <a:rPr lang="fr-FR" sz="1600" b="1" dirty="0">
                <a:solidFill>
                  <a:srgbClr val="0070C0"/>
                </a:solidFill>
              </a:rPr>
              <a:t> </a:t>
            </a:r>
            <a:r>
              <a:rPr lang="fr-FR" sz="1600" dirty="0">
                <a:solidFill>
                  <a:srgbClr val="0070C0"/>
                </a:solidFill>
              </a:rPr>
              <a:t>des </a:t>
            </a:r>
            <a:r>
              <a:rPr lang="fr-FR" sz="1600" b="1" dirty="0">
                <a:solidFill>
                  <a:srgbClr val="0070C0"/>
                </a:solidFill>
              </a:rPr>
              <a:t>besoins </a:t>
            </a:r>
            <a:r>
              <a:rPr lang="fr-FR" sz="1600" dirty="0">
                <a:solidFill>
                  <a:srgbClr val="0070C0"/>
                </a:solidFill>
              </a:rPr>
              <a:t>de </a:t>
            </a:r>
            <a:r>
              <a:rPr lang="fr-FR" sz="1600" b="1" dirty="0">
                <a:solidFill>
                  <a:srgbClr val="0070C0"/>
                </a:solidFill>
              </a:rPr>
              <a:t>main-d’œuvre</a:t>
            </a:r>
            <a:endParaRPr lang="fr-FR" sz="1600" dirty="0">
              <a:solidFill>
                <a:srgbClr val="0070C0"/>
              </a:solidFill>
            </a:endParaRPr>
          </a:p>
        </p:txBody>
      </p:sp>
      <p:sp>
        <p:nvSpPr>
          <p:cNvPr id="13" name="Flèche : bas 12">
            <a:extLst>
              <a:ext uri="{FF2B5EF4-FFF2-40B4-BE49-F238E27FC236}">
                <a16:creationId xmlns:a16="http://schemas.microsoft.com/office/drawing/2014/main" id="{0F70C1D1-E19B-4E32-B2E4-AC49D842F3F6}"/>
              </a:ext>
            </a:extLst>
          </p:cNvPr>
          <p:cNvSpPr/>
          <p:nvPr/>
        </p:nvSpPr>
        <p:spPr>
          <a:xfrm rot="2934302">
            <a:off x="5242463" y="2565329"/>
            <a:ext cx="288180" cy="487816"/>
          </a:xfrm>
          <a:prstGeom prst="downArrow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id="{0E8E9D49-4D61-4D71-972C-843CA3D44BDD}"/>
              </a:ext>
            </a:extLst>
          </p:cNvPr>
          <p:cNvSpPr/>
          <p:nvPr/>
        </p:nvSpPr>
        <p:spPr>
          <a:xfrm>
            <a:off x="3615562" y="3116406"/>
            <a:ext cx="2417378" cy="75169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rgbClr val="0070C0"/>
                </a:solidFill>
                <a:ea typeface="Yu Mincho Light" panose="020B0400000000000000" pitchFamily="18" charset="-128"/>
              </a:rPr>
              <a:t>↗</a:t>
            </a:r>
            <a:r>
              <a:rPr lang="fr-FR" sz="1600" dirty="0">
                <a:solidFill>
                  <a:srgbClr val="0070C0"/>
                </a:solidFill>
                <a:ea typeface="Yu Mincho Light" panose="020B0400000000000000" pitchFamily="18" charset="-128"/>
              </a:rPr>
              <a:t> </a:t>
            </a:r>
            <a:r>
              <a:rPr lang="fr-FR" sz="1600" dirty="0">
                <a:solidFill>
                  <a:srgbClr val="0070C0"/>
                </a:solidFill>
              </a:rPr>
              <a:t>du</a:t>
            </a:r>
            <a:r>
              <a:rPr lang="fr-FR" sz="1600" b="1" dirty="0">
                <a:solidFill>
                  <a:srgbClr val="0070C0"/>
                </a:solidFill>
              </a:rPr>
              <a:t> chômage</a:t>
            </a:r>
            <a:endParaRPr lang="fr-FR" sz="1600" dirty="0">
              <a:solidFill>
                <a:srgbClr val="0070C0"/>
              </a:solidFill>
            </a:endParaRPr>
          </a:p>
        </p:txBody>
      </p:sp>
      <p:sp>
        <p:nvSpPr>
          <p:cNvPr id="23" name="Flèche : bas 22">
            <a:extLst>
              <a:ext uri="{FF2B5EF4-FFF2-40B4-BE49-F238E27FC236}">
                <a16:creationId xmlns:a16="http://schemas.microsoft.com/office/drawing/2014/main" id="{44E3B7B5-2A56-4CF4-88CD-1CC80AA09991}"/>
              </a:ext>
            </a:extLst>
          </p:cNvPr>
          <p:cNvSpPr/>
          <p:nvPr/>
        </p:nvSpPr>
        <p:spPr>
          <a:xfrm>
            <a:off x="4685174" y="3904446"/>
            <a:ext cx="336331" cy="378811"/>
          </a:xfrm>
          <a:prstGeom prst="downArrow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4" name="Flèche : bas 23">
            <a:extLst>
              <a:ext uri="{FF2B5EF4-FFF2-40B4-BE49-F238E27FC236}">
                <a16:creationId xmlns:a16="http://schemas.microsoft.com/office/drawing/2014/main" id="{65852FF7-6DD9-4353-9605-29C50C0A570A}"/>
              </a:ext>
            </a:extLst>
          </p:cNvPr>
          <p:cNvSpPr/>
          <p:nvPr/>
        </p:nvSpPr>
        <p:spPr>
          <a:xfrm>
            <a:off x="4685173" y="5118719"/>
            <a:ext cx="336331" cy="378811"/>
          </a:xfrm>
          <a:prstGeom prst="downArrow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5" name="Rectangle : coins arrondis 24">
            <a:extLst>
              <a:ext uri="{FF2B5EF4-FFF2-40B4-BE49-F238E27FC236}">
                <a16:creationId xmlns:a16="http://schemas.microsoft.com/office/drawing/2014/main" id="{58830753-C345-45F7-B1C4-8C5174B54BA3}"/>
              </a:ext>
            </a:extLst>
          </p:cNvPr>
          <p:cNvSpPr/>
          <p:nvPr/>
        </p:nvSpPr>
        <p:spPr>
          <a:xfrm>
            <a:off x="2979175" y="5574768"/>
            <a:ext cx="3628102" cy="76245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schemeClr val="tx1"/>
                </a:solidFill>
              </a:rPr>
              <a:t> </a:t>
            </a:r>
            <a:r>
              <a:rPr lang="fr-FR" sz="1600" dirty="0">
                <a:solidFill>
                  <a:srgbClr val="0070C0"/>
                </a:solidFill>
              </a:rPr>
              <a:t>A partir des </a:t>
            </a:r>
            <a:r>
              <a:rPr lang="fr-FR" sz="1600" b="1" dirty="0">
                <a:solidFill>
                  <a:srgbClr val="0070C0"/>
                </a:solidFill>
              </a:rPr>
              <a:t>années 1870</a:t>
            </a:r>
            <a:r>
              <a:rPr lang="fr-FR" sz="1600" dirty="0">
                <a:solidFill>
                  <a:srgbClr val="0070C0"/>
                </a:solidFill>
              </a:rPr>
              <a:t> : env. </a:t>
            </a:r>
            <a:r>
              <a:rPr lang="fr-FR" sz="1600" b="1" dirty="0">
                <a:solidFill>
                  <a:srgbClr val="0070C0"/>
                </a:solidFill>
              </a:rPr>
              <a:t>125 000 ruraux gagnent </a:t>
            </a:r>
            <a:r>
              <a:rPr lang="fr-FR" sz="1600" dirty="0">
                <a:solidFill>
                  <a:srgbClr val="0070C0"/>
                </a:solidFill>
              </a:rPr>
              <a:t>la</a:t>
            </a:r>
            <a:r>
              <a:rPr lang="fr-FR" sz="1600" b="1" dirty="0">
                <a:solidFill>
                  <a:srgbClr val="0070C0"/>
                </a:solidFill>
              </a:rPr>
              <a:t> ville chaque année</a:t>
            </a:r>
          </a:p>
        </p:txBody>
      </p:sp>
      <p:grpSp>
        <p:nvGrpSpPr>
          <p:cNvPr id="26" name="object 4">
            <a:extLst>
              <a:ext uri="{FF2B5EF4-FFF2-40B4-BE49-F238E27FC236}">
                <a16:creationId xmlns:a16="http://schemas.microsoft.com/office/drawing/2014/main" id="{D3D482DD-9FE3-4617-9EC3-94D34D02EC1A}"/>
              </a:ext>
            </a:extLst>
          </p:cNvPr>
          <p:cNvGrpSpPr/>
          <p:nvPr/>
        </p:nvGrpSpPr>
        <p:grpSpPr>
          <a:xfrm>
            <a:off x="6906635" y="4232956"/>
            <a:ext cx="5201285" cy="2553335"/>
            <a:chOff x="734568" y="2438400"/>
            <a:chExt cx="5201285" cy="2553335"/>
          </a:xfrm>
        </p:grpSpPr>
        <p:sp>
          <p:nvSpPr>
            <p:cNvPr id="27" name="object 5">
              <a:extLst>
                <a:ext uri="{FF2B5EF4-FFF2-40B4-BE49-F238E27FC236}">
                  <a16:creationId xmlns:a16="http://schemas.microsoft.com/office/drawing/2014/main" id="{0ABD930D-5116-4940-94B3-8FE791478872}"/>
                </a:ext>
              </a:extLst>
            </p:cNvPr>
            <p:cNvSpPr/>
            <p:nvPr/>
          </p:nvSpPr>
          <p:spPr>
            <a:xfrm>
              <a:off x="734568" y="2438400"/>
              <a:ext cx="5084063" cy="254812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6">
              <a:extLst>
                <a:ext uri="{FF2B5EF4-FFF2-40B4-BE49-F238E27FC236}">
                  <a16:creationId xmlns:a16="http://schemas.microsoft.com/office/drawing/2014/main" id="{CC360338-84D6-4270-91A2-4F8C70AAFAE1}"/>
                </a:ext>
              </a:extLst>
            </p:cNvPr>
            <p:cNvSpPr/>
            <p:nvPr/>
          </p:nvSpPr>
          <p:spPr>
            <a:xfrm>
              <a:off x="5651369" y="4708688"/>
              <a:ext cx="278130" cy="276860"/>
            </a:xfrm>
            <a:custGeom>
              <a:avLst/>
              <a:gdLst/>
              <a:ahLst/>
              <a:cxnLst/>
              <a:rect l="l" t="t" r="r" b="b"/>
              <a:pathLst>
                <a:path w="278129" h="276860">
                  <a:moveTo>
                    <a:pt x="278090" y="0"/>
                  </a:moveTo>
                  <a:lnTo>
                    <a:pt x="0" y="0"/>
                  </a:lnTo>
                  <a:lnTo>
                    <a:pt x="0" y="276669"/>
                  </a:lnTo>
                  <a:lnTo>
                    <a:pt x="278090" y="276669"/>
                  </a:lnTo>
                  <a:lnTo>
                    <a:pt x="27809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7">
              <a:extLst>
                <a:ext uri="{FF2B5EF4-FFF2-40B4-BE49-F238E27FC236}">
                  <a16:creationId xmlns:a16="http://schemas.microsoft.com/office/drawing/2014/main" id="{B130F401-8D8B-46EC-B0B9-1A1CF500D3B8}"/>
                </a:ext>
              </a:extLst>
            </p:cNvPr>
            <p:cNvSpPr/>
            <p:nvPr/>
          </p:nvSpPr>
          <p:spPr>
            <a:xfrm>
              <a:off x="5651369" y="4708688"/>
              <a:ext cx="278130" cy="276860"/>
            </a:xfrm>
            <a:custGeom>
              <a:avLst/>
              <a:gdLst/>
              <a:ahLst/>
              <a:cxnLst/>
              <a:rect l="l" t="t" r="r" b="b"/>
              <a:pathLst>
                <a:path w="278129" h="276860">
                  <a:moveTo>
                    <a:pt x="0" y="0"/>
                  </a:moveTo>
                  <a:lnTo>
                    <a:pt x="278091" y="0"/>
                  </a:lnTo>
                  <a:lnTo>
                    <a:pt x="278091" y="276670"/>
                  </a:lnTo>
                  <a:lnTo>
                    <a:pt x="0" y="276670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645281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8" grpId="0" animBg="1"/>
      <p:bldP spid="10" grpId="0" animBg="1"/>
      <p:bldP spid="11" grpId="0" animBg="1"/>
      <p:bldP spid="12" grpId="0" animBg="1"/>
      <p:bldP spid="3" grpId="0" animBg="1"/>
      <p:bldP spid="15" grpId="0" animBg="1"/>
      <p:bldP spid="20" grpId="0" animBg="1"/>
      <p:bldP spid="21" grpId="0" animBg="1"/>
      <p:bldP spid="13" grpId="0" animBg="1"/>
      <p:bldP spid="22" grpId="0" animBg="1"/>
      <p:bldP spid="23" grpId="0" animBg="1"/>
      <p:bldP spid="24" grpId="0" animBg="1"/>
      <p:bldP spid="25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268</Words>
  <Application>Microsoft Office PowerPoint</Application>
  <PresentationFormat>Grand écran</PresentationFormat>
  <Paragraphs>36</Paragraphs>
  <Slides>3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10" baseType="lpstr">
      <vt:lpstr>Arial</vt:lpstr>
      <vt:lpstr>Calibri</vt:lpstr>
      <vt:lpstr>Calibri Light</vt:lpstr>
      <vt:lpstr>John Handy LET</vt:lpstr>
      <vt:lpstr>Tw Cen MT</vt:lpstr>
      <vt:lpstr>Wingdings</vt:lpstr>
      <vt:lpstr>Thème Office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33643061716</dc:creator>
  <cp:lastModifiedBy>Céline</cp:lastModifiedBy>
  <cp:revision>202</cp:revision>
  <dcterms:created xsi:type="dcterms:W3CDTF">2020-05-01T14:39:49Z</dcterms:created>
  <dcterms:modified xsi:type="dcterms:W3CDTF">2021-09-23T17:33:17Z</dcterms:modified>
</cp:coreProperties>
</file>