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65" r:id="rId3"/>
    <p:sldId id="272" r:id="rId4"/>
    <p:sldId id="270" r:id="rId5"/>
    <p:sldId id="27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D6258-9462-415C-998D-0EB228A7DA9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AB02BC7-5E1F-4E44-AAF1-3E2B2EDCA87A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pPr marL="0" indent="0" defTabSz="1347788">
            <a:tabLst/>
          </a:pPr>
          <a:r>
            <a:rPr lang="fr-FR" sz="1600" b="1" dirty="0">
              <a:solidFill>
                <a:srgbClr val="0070C0"/>
              </a:solidFill>
              <a:ea typeface="Yu Mincho Light" panose="020B0400000000000000" pitchFamily="18" charset="-128"/>
            </a:rPr>
            <a:t>↗ </a:t>
          </a:r>
          <a:r>
            <a:rPr lang="fr-FR" sz="1600" b="1" dirty="0">
              <a:solidFill>
                <a:srgbClr val="0070C0"/>
              </a:solidFill>
              <a:sym typeface="Wingdings"/>
            </a:rPr>
            <a:t>administrations publiques </a:t>
          </a:r>
          <a:endParaRPr lang="fr-FR" sz="1600" b="1" dirty="0"/>
        </a:p>
      </dgm:t>
    </dgm:pt>
    <dgm:pt modelId="{1D0ECE5E-702B-4FB0-BA20-77BE44DDC538}" type="parTrans" cxnId="{C7F26188-32B1-4BE7-A3E4-16560E1200EC}">
      <dgm:prSet/>
      <dgm:spPr/>
      <dgm:t>
        <a:bodyPr/>
        <a:lstStyle/>
        <a:p>
          <a:endParaRPr lang="fr-FR"/>
        </a:p>
      </dgm:t>
    </dgm:pt>
    <dgm:pt modelId="{2ECE5AF0-E120-45D9-93A4-50FE2731C943}" type="sibTrans" cxnId="{C7F26188-32B1-4BE7-A3E4-16560E1200EC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17CAD679-DB12-46C2-9540-9DC863F36555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70C0"/>
              </a:solidFill>
              <a:ea typeface="Yu Mincho Light" panose="02020300000000000000" pitchFamily="18" charset="-128"/>
            </a:rPr>
            <a:t>↘</a:t>
          </a:r>
          <a:r>
            <a:rPr lang="fr-FR" sz="1600" b="1" dirty="0">
              <a:solidFill>
                <a:srgbClr val="0070C0"/>
              </a:solidFill>
              <a:sym typeface="Wingdings"/>
            </a:rPr>
            <a:t> des producteurs indépendants </a:t>
          </a:r>
          <a:r>
            <a:rPr lang="fr-FR" sz="1600" dirty="0">
              <a:solidFill>
                <a:srgbClr val="0070C0"/>
              </a:solidFill>
              <a:sym typeface="Wingdings"/>
            </a:rPr>
            <a:t>(artisans et agriculteurs)</a:t>
          </a:r>
          <a:endParaRPr lang="fr-FR" sz="1600" dirty="0"/>
        </a:p>
      </dgm:t>
    </dgm:pt>
    <dgm:pt modelId="{64AD25D7-0903-4B57-AF5E-88729F2A498D}" type="parTrans" cxnId="{E74F0865-43AF-43C3-8643-03D2D842DAB1}">
      <dgm:prSet/>
      <dgm:spPr/>
      <dgm:t>
        <a:bodyPr/>
        <a:lstStyle/>
        <a:p>
          <a:endParaRPr lang="fr-FR"/>
        </a:p>
      </dgm:t>
    </dgm:pt>
    <dgm:pt modelId="{8A2CE934-AEE5-4F42-A9A2-1857A55A3BD5}" type="sibTrans" cxnId="{E74F0865-43AF-43C3-8643-03D2D842DAB1}">
      <dgm:prSet/>
      <dgm:spPr/>
      <dgm:t>
        <a:bodyPr/>
        <a:lstStyle/>
        <a:p>
          <a:endParaRPr lang="fr-FR"/>
        </a:p>
      </dgm:t>
    </dgm:pt>
    <dgm:pt modelId="{C976A45E-6341-4268-B54C-3B3F37ABA11E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70C0"/>
              </a:solidFill>
              <a:ea typeface="Yu Mincho Light" panose="020B0400000000000000" pitchFamily="18" charset="-128"/>
            </a:rPr>
            <a:t>↗</a:t>
          </a:r>
          <a:r>
            <a:rPr lang="fr-FR" sz="1600" b="1" dirty="0">
              <a:solidFill>
                <a:srgbClr val="0070C0"/>
              </a:solidFill>
              <a:sym typeface="Wingdings"/>
            </a:rPr>
            <a:t> grandes entreprises industrielles </a:t>
          </a:r>
          <a:endParaRPr lang="fr-FR" sz="1600" b="1" dirty="0"/>
        </a:p>
      </dgm:t>
    </dgm:pt>
    <dgm:pt modelId="{E61CEBD9-1E4C-4013-8A5B-5C3C2DD966F3}" type="sibTrans" cxnId="{DE89E138-4878-4034-ADBB-5369ABD04BB1}">
      <dgm:prSet/>
      <dgm:spPr>
        <a:solidFill>
          <a:srgbClr val="0070C0"/>
        </a:solidFill>
      </dgm:spPr>
      <dgm:t>
        <a:bodyPr/>
        <a:lstStyle/>
        <a:p>
          <a:endParaRPr lang="fr-FR"/>
        </a:p>
      </dgm:t>
    </dgm:pt>
    <dgm:pt modelId="{D4A6D7B7-DA5C-4CFC-80C6-DA8B2CD2073A}" type="parTrans" cxnId="{DE89E138-4878-4034-ADBB-5369ABD04BB1}">
      <dgm:prSet/>
      <dgm:spPr/>
      <dgm:t>
        <a:bodyPr/>
        <a:lstStyle/>
        <a:p>
          <a:endParaRPr lang="fr-FR"/>
        </a:p>
      </dgm:t>
    </dgm:pt>
    <dgm:pt modelId="{A7A45BC6-1923-4535-B9D9-98C2ADD23C8F}" type="pres">
      <dgm:prSet presAssocID="{775D6258-9462-415C-998D-0EB228A7DA92}" presName="Name0" presStyleCnt="0">
        <dgm:presLayoutVars>
          <dgm:dir/>
          <dgm:resizeHandles val="exact"/>
        </dgm:presLayoutVars>
      </dgm:prSet>
      <dgm:spPr/>
    </dgm:pt>
    <dgm:pt modelId="{086662AE-293D-4813-A2DF-FAF3B872252D}" type="pres">
      <dgm:prSet presAssocID="{775D6258-9462-415C-998D-0EB228A7DA92}" presName="vNodes" presStyleCnt="0"/>
      <dgm:spPr/>
    </dgm:pt>
    <dgm:pt modelId="{2A0671CB-7D8E-4E0D-9CDF-2074EBC56F12}" type="pres">
      <dgm:prSet presAssocID="{C976A45E-6341-4268-B54C-3B3F37ABA11E}" presName="node" presStyleLbl="node1" presStyleIdx="0" presStyleCnt="3" custScaleX="153923" custScaleY="135188">
        <dgm:presLayoutVars>
          <dgm:bulletEnabled val="1"/>
        </dgm:presLayoutVars>
      </dgm:prSet>
      <dgm:spPr/>
    </dgm:pt>
    <dgm:pt modelId="{9BD0C1A2-888A-4BA2-AA18-1BD8D7F2BC6A}" type="pres">
      <dgm:prSet presAssocID="{E61CEBD9-1E4C-4013-8A5B-5C3C2DD966F3}" presName="spacerT" presStyleCnt="0"/>
      <dgm:spPr/>
    </dgm:pt>
    <dgm:pt modelId="{8642BDF2-DD71-47DA-9CB1-998D68D79B34}" type="pres">
      <dgm:prSet presAssocID="{E61CEBD9-1E4C-4013-8A5B-5C3C2DD966F3}" presName="sibTrans" presStyleLbl="sibTrans2D1" presStyleIdx="0" presStyleCnt="2"/>
      <dgm:spPr/>
    </dgm:pt>
    <dgm:pt modelId="{008FF67A-5233-4458-922D-62390E4206D8}" type="pres">
      <dgm:prSet presAssocID="{E61CEBD9-1E4C-4013-8A5B-5C3C2DD966F3}" presName="spacerB" presStyleCnt="0"/>
      <dgm:spPr/>
    </dgm:pt>
    <dgm:pt modelId="{0E10B915-CF03-4E31-A1F7-C13F931C9AEE}" type="pres">
      <dgm:prSet presAssocID="{4AB02BC7-5E1F-4E44-AAF1-3E2B2EDCA87A}" presName="node" presStyleLbl="node1" presStyleIdx="1" presStyleCnt="3" custScaleX="152316" custScaleY="134115">
        <dgm:presLayoutVars>
          <dgm:bulletEnabled val="1"/>
        </dgm:presLayoutVars>
      </dgm:prSet>
      <dgm:spPr/>
    </dgm:pt>
    <dgm:pt modelId="{63D8273B-F664-4B09-BC9D-EBBEEC77C3DC}" type="pres">
      <dgm:prSet presAssocID="{775D6258-9462-415C-998D-0EB228A7DA92}" presName="sibTransLast" presStyleLbl="sibTrans2D1" presStyleIdx="1" presStyleCnt="2" custScaleX="180409" custScaleY="159846" custLinFactNeighborX="-35189" custLinFactNeighborY="0"/>
      <dgm:spPr/>
    </dgm:pt>
    <dgm:pt modelId="{EE843CE0-1F11-40F3-B52F-F4A528E8170C}" type="pres">
      <dgm:prSet presAssocID="{775D6258-9462-415C-998D-0EB228A7DA92}" presName="connectorText" presStyleLbl="sibTrans2D1" presStyleIdx="1" presStyleCnt="2"/>
      <dgm:spPr/>
    </dgm:pt>
    <dgm:pt modelId="{38215C6A-37F0-406B-8496-0921DA3F0FBA}" type="pres">
      <dgm:prSet presAssocID="{775D6258-9462-415C-998D-0EB228A7DA92}" presName="lastNode" presStyleLbl="node1" presStyleIdx="2" presStyleCnt="3" custScaleX="82312" custScaleY="76656">
        <dgm:presLayoutVars>
          <dgm:bulletEnabled val="1"/>
        </dgm:presLayoutVars>
      </dgm:prSet>
      <dgm:spPr/>
    </dgm:pt>
  </dgm:ptLst>
  <dgm:cxnLst>
    <dgm:cxn modelId="{21CA3404-A1B5-4EB5-9C16-79DC4C23930E}" type="presOf" srcId="{17CAD679-DB12-46C2-9540-9DC863F36555}" destId="{38215C6A-37F0-406B-8496-0921DA3F0FBA}" srcOrd="0" destOrd="0" presId="urn:microsoft.com/office/officeart/2005/8/layout/equation2"/>
    <dgm:cxn modelId="{DE89E138-4878-4034-ADBB-5369ABD04BB1}" srcId="{775D6258-9462-415C-998D-0EB228A7DA92}" destId="{C976A45E-6341-4268-B54C-3B3F37ABA11E}" srcOrd="0" destOrd="0" parTransId="{D4A6D7B7-DA5C-4CFC-80C6-DA8B2CD2073A}" sibTransId="{E61CEBD9-1E4C-4013-8A5B-5C3C2DD966F3}"/>
    <dgm:cxn modelId="{E74F0865-43AF-43C3-8643-03D2D842DAB1}" srcId="{775D6258-9462-415C-998D-0EB228A7DA92}" destId="{17CAD679-DB12-46C2-9540-9DC863F36555}" srcOrd="2" destOrd="0" parTransId="{64AD25D7-0903-4B57-AF5E-88729F2A498D}" sibTransId="{8A2CE934-AEE5-4F42-A9A2-1857A55A3BD5}"/>
    <dgm:cxn modelId="{57523B79-504E-4C2B-9501-1838700CB527}" type="presOf" srcId="{2ECE5AF0-E120-45D9-93A4-50FE2731C943}" destId="{63D8273B-F664-4B09-BC9D-EBBEEC77C3DC}" srcOrd="0" destOrd="0" presId="urn:microsoft.com/office/officeart/2005/8/layout/equation2"/>
    <dgm:cxn modelId="{C7F26188-32B1-4BE7-A3E4-16560E1200EC}" srcId="{775D6258-9462-415C-998D-0EB228A7DA92}" destId="{4AB02BC7-5E1F-4E44-AAF1-3E2B2EDCA87A}" srcOrd="1" destOrd="0" parTransId="{1D0ECE5E-702B-4FB0-BA20-77BE44DDC538}" sibTransId="{2ECE5AF0-E120-45D9-93A4-50FE2731C943}"/>
    <dgm:cxn modelId="{99898D8D-8C55-44D0-8BBD-CA742047BF21}" type="presOf" srcId="{C976A45E-6341-4268-B54C-3B3F37ABA11E}" destId="{2A0671CB-7D8E-4E0D-9CDF-2074EBC56F12}" srcOrd="0" destOrd="0" presId="urn:microsoft.com/office/officeart/2005/8/layout/equation2"/>
    <dgm:cxn modelId="{0430E193-F245-4B39-9AA0-9C9C8165CEC9}" type="presOf" srcId="{E61CEBD9-1E4C-4013-8A5B-5C3C2DD966F3}" destId="{8642BDF2-DD71-47DA-9CB1-998D68D79B34}" srcOrd="0" destOrd="0" presId="urn:microsoft.com/office/officeart/2005/8/layout/equation2"/>
    <dgm:cxn modelId="{274F299C-EC6D-4452-9F4A-0AD6F151200C}" type="presOf" srcId="{4AB02BC7-5E1F-4E44-AAF1-3E2B2EDCA87A}" destId="{0E10B915-CF03-4E31-A1F7-C13F931C9AEE}" srcOrd="0" destOrd="0" presId="urn:microsoft.com/office/officeart/2005/8/layout/equation2"/>
    <dgm:cxn modelId="{A6D8D2AB-917A-43F8-B183-BA0F15766B13}" type="presOf" srcId="{775D6258-9462-415C-998D-0EB228A7DA92}" destId="{A7A45BC6-1923-4535-B9D9-98C2ADD23C8F}" srcOrd="0" destOrd="0" presId="urn:microsoft.com/office/officeart/2005/8/layout/equation2"/>
    <dgm:cxn modelId="{B0CA52B5-A086-4593-BA9A-99D1B774A235}" type="presOf" srcId="{2ECE5AF0-E120-45D9-93A4-50FE2731C943}" destId="{EE843CE0-1F11-40F3-B52F-F4A528E8170C}" srcOrd="1" destOrd="0" presId="urn:microsoft.com/office/officeart/2005/8/layout/equation2"/>
    <dgm:cxn modelId="{F13B153A-BA6D-4476-A998-1CCE46454AB6}" type="presParOf" srcId="{A7A45BC6-1923-4535-B9D9-98C2ADD23C8F}" destId="{086662AE-293D-4813-A2DF-FAF3B872252D}" srcOrd="0" destOrd="0" presId="urn:microsoft.com/office/officeart/2005/8/layout/equation2"/>
    <dgm:cxn modelId="{6EC2C90B-FEB2-4BCF-92B2-0074FDAF27E1}" type="presParOf" srcId="{086662AE-293D-4813-A2DF-FAF3B872252D}" destId="{2A0671CB-7D8E-4E0D-9CDF-2074EBC56F12}" srcOrd="0" destOrd="0" presId="urn:microsoft.com/office/officeart/2005/8/layout/equation2"/>
    <dgm:cxn modelId="{21703064-50FC-4972-8081-0D4BCE3EB166}" type="presParOf" srcId="{086662AE-293D-4813-A2DF-FAF3B872252D}" destId="{9BD0C1A2-888A-4BA2-AA18-1BD8D7F2BC6A}" srcOrd="1" destOrd="0" presId="urn:microsoft.com/office/officeart/2005/8/layout/equation2"/>
    <dgm:cxn modelId="{41C5BD32-7679-4893-AD33-2F72E21CB171}" type="presParOf" srcId="{086662AE-293D-4813-A2DF-FAF3B872252D}" destId="{8642BDF2-DD71-47DA-9CB1-998D68D79B34}" srcOrd="2" destOrd="0" presId="urn:microsoft.com/office/officeart/2005/8/layout/equation2"/>
    <dgm:cxn modelId="{BCDF2A0B-46EF-4DB4-9B0C-C695DF096937}" type="presParOf" srcId="{086662AE-293D-4813-A2DF-FAF3B872252D}" destId="{008FF67A-5233-4458-922D-62390E4206D8}" srcOrd="3" destOrd="0" presId="urn:microsoft.com/office/officeart/2005/8/layout/equation2"/>
    <dgm:cxn modelId="{C92211AF-A0EE-4AA5-8FC0-396EA7FA44C9}" type="presParOf" srcId="{086662AE-293D-4813-A2DF-FAF3B872252D}" destId="{0E10B915-CF03-4E31-A1F7-C13F931C9AEE}" srcOrd="4" destOrd="0" presId="urn:microsoft.com/office/officeart/2005/8/layout/equation2"/>
    <dgm:cxn modelId="{17C9FEC7-11FE-4F0F-B055-B6B49989C3F9}" type="presParOf" srcId="{A7A45BC6-1923-4535-B9D9-98C2ADD23C8F}" destId="{63D8273B-F664-4B09-BC9D-EBBEEC77C3DC}" srcOrd="1" destOrd="0" presId="urn:microsoft.com/office/officeart/2005/8/layout/equation2"/>
    <dgm:cxn modelId="{9DA63AF3-E8F9-45E1-801F-CD0DA7034700}" type="presParOf" srcId="{63D8273B-F664-4B09-BC9D-EBBEEC77C3DC}" destId="{EE843CE0-1F11-40F3-B52F-F4A528E8170C}" srcOrd="0" destOrd="0" presId="urn:microsoft.com/office/officeart/2005/8/layout/equation2"/>
    <dgm:cxn modelId="{A79EA31E-13C4-4CEE-940F-83A78F620262}" type="presParOf" srcId="{A7A45BC6-1923-4535-B9D9-98C2ADD23C8F}" destId="{38215C6A-37F0-406B-8496-0921DA3F0FB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07C77-D4BB-40C5-A3EA-01D74EE0A57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5BBAA2-F73A-4987-BC80-AD34855B6D4D}">
      <dgm:prSet phldrT="[Texte]" custT="1"/>
      <dgm:spPr>
        <a:noFill/>
        <a:ln>
          <a:noFill/>
        </a:ln>
      </dgm:spPr>
      <dgm:t>
        <a:bodyPr/>
        <a:lstStyle/>
        <a:p>
          <a:pPr algn="ctr"/>
          <a:r>
            <a:rPr lang="fr-FR" sz="1800" b="1" dirty="0">
              <a:solidFill>
                <a:srgbClr val="0070C0"/>
              </a:solidFill>
              <a:ea typeface="Yu Mincho Light" panose="020B0400000000000000" pitchFamily="18" charset="-128"/>
            </a:rPr>
            <a:t>↗ </a:t>
          </a:r>
          <a:r>
            <a:rPr lang="fr-FR" sz="1800" b="1" u="sng" dirty="0">
              <a:solidFill>
                <a:srgbClr val="FF0000"/>
              </a:solidFill>
            </a:rPr>
            <a:t>population active</a:t>
          </a:r>
          <a:r>
            <a:rPr lang="fr-FR" sz="1800" b="1" u="none" dirty="0">
              <a:solidFill>
                <a:srgbClr val="FF0000"/>
              </a:solidFill>
            </a:rPr>
            <a:t> </a:t>
          </a:r>
          <a:r>
            <a:rPr lang="fr-FR" sz="1800" u="none" dirty="0">
              <a:solidFill>
                <a:srgbClr val="FF0000"/>
              </a:solidFill>
            </a:rPr>
            <a:t>(</a:t>
          </a:r>
          <a:r>
            <a:rPr lang="fr-FR" sz="1800" dirty="0">
              <a:solidFill>
                <a:srgbClr val="FF0000"/>
              </a:solidFill>
            </a:rPr>
            <a:t>ensemble des personnes en âge de travailler, disponibles sur le marché du travail) </a:t>
          </a:r>
          <a:r>
            <a:rPr lang="fr-FR" sz="1800" dirty="0">
              <a:solidFill>
                <a:schemeClr val="accent1"/>
              </a:solidFill>
            </a:rPr>
            <a:t>:</a:t>
          </a:r>
        </a:p>
        <a:p>
          <a:pPr algn="ctr"/>
          <a:r>
            <a:rPr lang="fr-FR" sz="1800" dirty="0">
              <a:solidFill>
                <a:srgbClr val="FF0000"/>
              </a:solidFill>
            </a:rPr>
            <a:t> </a:t>
          </a:r>
          <a:r>
            <a:rPr lang="fr-FR" sz="1800" b="1" dirty="0">
              <a:solidFill>
                <a:srgbClr val="FF0000"/>
              </a:solidFill>
            </a:rPr>
            <a:t>1870</a:t>
          </a:r>
          <a:r>
            <a:rPr lang="fr-FR" sz="1800" dirty="0">
              <a:solidFill>
                <a:srgbClr val="0070C0"/>
              </a:solidFill>
            </a:rPr>
            <a:t> = 15 millions ; </a:t>
          </a:r>
          <a:r>
            <a:rPr lang="fr-FR" sz="1800" b="1" dirty="0">
              <a:solidFill>
                <a:srgbClr val="FF0000"/>
              </a:solidFill>
            </a:rPr>
            <a:t>1914</a:t>
          </a:r>
          <a:r>
            <a:rPr lang="fr-FR" sz="1800" dirty="0">
              <a:solidFill>
                <a:srgbClr val="0070C0"/>
              </a:solidFill>
            </a:rPr>
            <a:t> = 21 millions </a:t>
          </a:r>
        </a:p>
      </dgm:t>
    </dgm:pt>
    <dgm:pt modelId="{680EE0D5-C2F3-4DC7-97E7-7DE279B88CC6}" type="parTrans" cxnId="{8F425D93-ACFA-402A-B8A8-DB0B85128821}">
      <dgm:prSet/>
      <dgm:spPr/>
      <dgm:t>
        <a:bodyPr/>
        <a:lstStyle/>
        <a:p>
          <a:endParaRPr lang="fr-FR"/>
        </a:p>
      </dgm:t>
    </dgm:pt>
    <dgm:pt modelId="{ACCC9918-81CE-4DBA-B3D3-A5A5C924F55B}" type="sibTrans" cxnId="{8F425D93-ACFA-402A-B8A8-DB0B85128821}">
      <dgm:prSet/>
      <dgm:spPr/>
      <dgm:t>
        <a:bodyPr/>
        <a:lstStyle/>
        <a:p>
          <a:endParaRPr lang="fr-FR"/>
        </a:p>
      </dgm:t>
    </dgm:pt>
    <dgm:pt modelId="{6E3F7F01-0AA8-4B96-BDA6-DFC6FB4E504C}">
      <dgm:prSet phldrT="[Texte]" custT="1"/>
      <dgm:spPr>
        <a:noFill/>
        <a:ln>
          <a:noFill/>
        </a:ln>
      </dgm:spPr>
      <dgm:t>
        <a:bodyPr/>
        <a:lstStyle/>
        <a:p>
          <a:pPr algn="just"/>
          <a:r>
            <a:rPr lang="fr-FR" sz="1800" dirty="0">
              <a:solidFill>
                <a:srgbClr val="0070C0"/>
              </a:solidFill>
            </a:rPr>
            <a:t>Part dans la population active :</a:t>
          </a:r>
        </a:p>
        <a:p>
          <a:pPr algn="just"/>
          <a:r>
            <a:rPr lang="fr-FR" sz="1800" b="1" dirty="0">
              <a:solidFill>
                <a:srgbClr val="FF0000"/>
              </a:solidFill>
            </a:rPr>
            <a:t>1851</a:t>
          </a:r>
          <a:r>
            <a:rPr lang="fr-FR" sz="1800" dirty="0">
              <a:solidFill>
                <a:srgbClr val="0070C0"/>
              </a:solidFill>
            </a:rPr>
            <a:t> : </a:t>
          </a:r>
          <a:r>
            <a:rPr lang="fr-FR" sz="1800" b="1" dirty="0">
              <a:solidFill>
                <a:srgbClr val="0070C0"/>
              </a:solidFill>
            </a:rPr>
            <a:t>56% </a:t>
          </a:r>
          <a:r>
            <a:rPr lang="fr-FR" sz="1800" b="1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sz="1800" b="1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sz="1800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sz="1800" b="1" dirty="0">
              <a:solidFill>
                <a:srgbClr val="0070C0"/>
              </a:solidFill>
              <a:sym typeface="Wingdings" panose="05000000000000000000" pitchFamily="2" charset="2"/>
            </a:rPr>
            <a:t>39 %</a:t>
          </a:r>
          <a:endParaRPr lang="fr-FR" sz="1800" b="1" dirty="0">
            <a:solidFill>
              <a:srgbClr val="0070C0"/>
            </a:solidFill>
          </a:endParaRPr>
        </a:p>
      </dgm:t>
    </dgm:pt>
    <dgm:pt modelId="{20258F81-DA87-4AD9-84E1-AB54DC1AA2CE}" type="parTrans" cxnId="{34C5A5DE-B583-4656-9463-E53C147DF21F}">
      <dgm:prSet/>
      <dgm:spPr/>
      <dgm:t>
        <a:bodyPr/>
        <a:lstStyle/>
        <a:p>
          <a:endParaRPr lang="fr-FR"/>
        </a:p>
      </dgm:t>
    </dgm:pt>
    <dgm:pt modelId="{6B24A8DB-565D-4304-84BF-35FB25E3EDC8}" type="sibTrans" cxnId="{34C5A5DE-B583-4656-9463-E53C147DF21F}">
      <dgm:prSet/>
      <dgm:spPr/>
      <dgm:t>
        <a:bodyPr/>
        <a:lstStyle/>
        <a:p>
          <a:endParaRPr lang="fr-FR"/>
        </a:p>
      </dgm:t>
    </dgm:pt>
    <dgm:pt modelId="{28462E62-C93D-4F52-81F9-78465BFA79C9}">
      <dgm:prSet phldrT="[Texte]"/>
      <dgm:spPr>
        <a:noFill/>
        <a:ln>
          <a:noFill/>
        </a:ln>
      </dgm:spPr>
      <dgm:t>
        <a:bodyPr/>
        <a:lstStyle/>
        <a:p>
          <a:pPr algn="just"/>
          <a:r>
            <a:rPr lang="fr-FR" dirty="0">
              <a:solidFill>
                <a:srgbClr val="0070C0"/>
              </a:solidFill>
            </a:rPr>
            <a:t>Part dans la population active :</a:t>
          </a:r>
        </a:p>
        <a:p>
          <a:pPr algn="just"/>
          <a:r>
            <a:rPr lang="fr-FR" b="1" dirty="0">
              <a:solidFill>
                <a:srgbClr val="FF0000"/>
              </a:solidFill>
            </a:rPr>
            <a:t>1851</a:t>
          </a:r>
          <a:r>
            <a:rPr lang="fr-FR" dirty="0">
              <a:solidFill>
                <a:srgbClr val="0070C0"/>
              </a:solidFill>
            </a:rPr>
            <a:t> : </a:t>
          </a:r>
          <a:r>
            <a:rPr lang="fr-FR" b="1" dirty="0">
              <a:solidFill>
                <a:srgbClr val="0070C0"/>
              </a:solidFill>
            </a:rPr>
            <a:t>18% </a:t>
          </a:r>
          <a:r>
            <a:rPr lang="fr-FR" b="1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b="1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b="1" dirty="0">
              <a:solidFill>
                <a:srgbClr val="0070C0"/>
              </a:solidFill>
              <a:sym typeface="Wingdings" panose="05000000000000000000" pitchFamily="2" charset="2"/>
            </a:rPr>
            <a:t>28 %</a:t>
          </a:r>
          <a:endParaRPr lang="fr-FR" dirty="0"/>
        </a:p>
        <a:p>
          <a:pPr algn="ctr"/>
          <a:endParaRPr lang="fr-FR" dirty="0"/>
        </a:p>
      </dgm:t>
    </dgm:pt>
    <dgm:pt modelId="{0642DC3A-8B1B-42C1-B14A-5A8F89AE9717}" type="parTrans" cxnId="{EEEB3EA1-0595-4D4D-8FED-BE3EA7068141}">
      <dgm:prSet/>
      <dgm:spPr/>
      <dgm:t>
        <a:bodyPr/>
        <a:lstStyle/>
        <a:p>
          <a:endParaRPr lang="fr-FR"/>
        </a:p>
      </dgm:t>
    </dgm:pt>
    <dgm:pt modelId="{69363879-5FEE-41BD-A38B-87FF83672EBC}" type="sibTrans" cxnId="{EEEB3EA1-0595-4D4D-8FED-BE3EA7068141}">
      <dgm:prSet/>
      <dgm:spPr/>
      <dgm:t>
        <a:bodyPr/>
        <a:lstStyle/>
        <a:p>
          <a:endParaRPr lang="fr-FR"/>
        </a:p>
      </dgm:t>
    </dgm:pt>
    <dgm:pt modelId="{2282BC0B-FF1C-4CCE-BE43-5EE922A81D3C}">
      <dgm:prSet phldrT="[Texte]"/>
      <dgm:spPr>
        <a:noFill/>
        <a:ln>
          <a:noFill/>
        </a:ln>
      </dgm:spPr>
      <dgm:t>
        <a:bodyPr/>
        <a:lstStyle/>
        <a:p>
          <a:pPr algn="just"/>
          <a:r>
            <a:rPr lang="fr-FR" dirty="0">
              <a:solidFill>
                <a:srgbClr val="0070C0"/>
              </a:solidFill>
            </a:rPr>
            <a:t>Part dans la population active :</a:t>
          </a:r>
        </a:p>
        <a:p>
          <a:pPr algn="just"/>
          <a:r>
            <a:rPr lang="fr-FR" b="1" dirty="0">
              <a:solidFill>
                <a:srgbClr val="FF0000"/>
              </a:solidFill>
            </a:rPr>
            <a:t>1851</a:t>
          </a:r>
          <a:r>
            <a:rPr lang="fr-FR" dirty="0">
              <a:solidFill>
                <a:srgbClr val="0070C0"/>
              </a:solidFill>
            </a:rPr>
            <a:t> : </a:t>
          </a:r>
          <a:r>
            <a:rPr lang="fr-FR" b="1" dirty="0">
              <a:solidFill>
                <a:srgbClr val="0070C0"/>
              </a:solidFill>
            </a:rPr>
            <a:t>26% </a:t>
          </a:r>
          <a:r>
            <a:rPr lang="fr-FR" b="1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b="1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b="1" dirty="0">
              <a:solidFill>
                <a:srgbClr val="0070C0"/>
              </a:solidFill>
              <a:sym typeface="Wingdings" panose="05000000000000000000" pitchFamily="2" charset="2"/>
            </a:rPr>
            <a:t>33 %</a:t>
          </a:r>
          <a:endParaRPr lang="fr-FR" dirty="0"/>
        </a:p>
      </dgm:t>
    </dgm:pt>
    <dgm:pt modelId="{70874B61-BB5B-43BF-90F3-7ACC0069766D}" type="parTrans" cxnId="{DB27BE98-2812-4C23-BACE-1229FE942328}">
      <dgm:prSet/>
      <dgm:spPr/>
      <dgm:t>
        <a:bodyPr/>
        <a:lstStyle/>
        <a:p>
          <a:endParaRPr lang="fr-FR"/>
        </a:p>
      </dgm:t>
    </dgm:pt>
    <dgm:pt modelId="{E04372AB-1871-4522-B11C-FC09AD23EF27}" type="sibTrans" cxnId="{DB27BE98-2812-4C23-BACE-1229FE942328}">
      <dgm:prSet/>
      <dgm:spPr/>
      <dgm:t>
        <a:bodyPr/>
        <a:lstStyle/>
        <a:p>
          <a:endParaRPr lang="fr-FR"/>
        </a:p>
      </dgm:t>
    </dgm:pt>
    <dgm:pt modelId="{6A97C139-F6E8-46F0-BE0B-FD9E5CD533EF}" type="pres">
      <dgm:prSet presAssocID="{7BA07C77-D4BB-40C5-A3EA-01D74EE0A57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B46D060-9E8A-4259-B4E2-8CC723E2326C}" type="pres">
      <dgm:prSet presAssocID="{3F5BBAA2-F73A-4987-BC80-AD34855B6D4D}" presName="root" presStyleCnt="0">
        <dgm:presLayoutVars>
          <dgm:chMax/>
          <dgm:chPref val="4"/>
        </dgm:presLayoutVars>
      </dgm:prSet>
      <dgm:spPr/>
    </dgm:pt>
    <dgm:pt modelId="{9E237B6D-7E4E-4EF8-BD49-0A5B58BD2225}" type="pres">
      <dgm:prSet presAssocID="{3F5BBAA2-F73A-4987-BC80-AD34855B6D4D}" presName="rootComposite" presStyleCnt="0">
        <dgm:presLayoutVars/>
      </dgm:prSet>
      <dgm:spPr/>
    </dgm:pt>
    <dgm:pt modelId="{9FBA9353-D236-4881-94DF-E601B000DB0A}" type="pres">
      <dgm:prSet presAssocID="{3F5BBAA2-F73A-4987-BC80-AD34855B6D4D}" presName="rootText" presStyleLbl="node0" presStyleIdx="0" presStyleCnt="1" custScaleX="110583" custScaleY="67718">
        <dgm:presLayoutVars>
          <dgm:chMax/>
          <dgm:chPref val="4"/>
        </dgm:presLayoutVars>
      </dgm:prSet>
      <dgm:spPr/>
    </dgm:pt>
    <dgm:pt modelId="{DABFAB6F-E3A9-4F6C-943E-ABA6E18B6332}" type="pres">
      <dgm:prSet presAssocID="{3F5BBAA2-F73A-4987-BC80-AD34855B6D4D}" presName="childShape" presStyleCnt="0">
        <dgm:presLayoutVars>
          <dgm:chMax val="0"/>
          <dgm:chPref val="0"/>
        </dgm:presLayoutVars>
      </dgm:prSet>
      <dgm:spPr/>
    </dgm:pt>
    <dgm:pt modelId="{5FA5056A-B9C9-4996-AEBD-0806F0036808}" type="pres">
      <dgm:prSet presAssocID="{6E3F7F01-0AA8-4B96-BDA6-DFC6FB4E504C}" presName="childComposite" presStyleCnt="0">
        <dgm:presLayoutVars>
          <dgm:chMax val="0"/>
          <dgm:chPref val="0"/>
        </dgm:presLayoutVars>
      </dgm:prSet>
      <dgm:spPr/>
    </dgm:pt>
    <dgm:pt modelId="{3F1DD2C3-B802-4FAF-9FA4-23BB5ED99969}" type="pres">
      <dgm:prSet presAssocID="{6E3F7F01-0AA8-4B96-BDA6-DFC6FB4E504C}" presName="Image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05931F0D-F477-4609-B132-D3C5BDDF55E8}" type="pres">
      <dgm:prSet presAssocID="{6E3F7F01-0AA8-4B96-BDA6-DFC6FB4E504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89CC3B8-324B-464F-9DAD-A78C4F29C762}" type="pres">
      <dgm:prSet presAssocID="{2282BC0B-FF1C-4CCE-BE43-5EE922A81D3C}" presName="childComposite" presStyleCnt="0">
        <dgm:presLayoutVars>
          <dgm:chMax val="0"/>
          <dgm:chPref val="0"/>
        </dgm:presLayoutVars>
      </dgm:prSet>
      <dgm:spPr/>
    </dgm:pt>
    <dgm:pt modelId="{ABB0F6C4-FBC7-4281-962C-435DF3B0D764}" type="pres">
      <dgm:prSet presAssocID="{2282BC0B-FF1C-4CCE-BE43-5EE922A81D3C}" presName="Image" presStyleLbl="node1" presStyleIdx="1" presStyleCnt="3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6DD483B6-5722-45EC-8AC8-4F39896EC741}" type="pres">
      <dgm:prSet presAssocID="{2282BC0B-FF1C-4CCE-BE43-5EE922A81D3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32C6E4DA-4DCB-4898-9BFA-89DA29FD1415}" type="pres">
      <dgm:prSet presAssocID="{28462E62-C93D-4F52-81F9-78465BFA79C9}" presName="childComposite" presStyleCnt="0">
        <dgm:presLayoutVars>
          <dgm:chMax val="0"/>
          <dgm:chPref val="0"/>
        </dgm:presLayoutVars>
      </dgm:prSet>
      <dgm:spPr/>
    </dgm:pt>
    <dgm:pt modelId="{A2609F75-8F7C-4AD4-87D6-DFCDE28F67A4}" type="pres">
      <dgm:prSet presAssocID="{28462E62-C93D-4F52-81F9-78465BFA79C9}" presName="Image" presStyleLbl="nod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13ADF584-F9A9-4079-969D-A1F2EF2F8078}" type="pres">
      <dgm:prSet presAssocID="{28462E62-C93D-4F52-81F9-78465BFA79C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B1F50A-868B-4533-B5F8-D2A03F4EACAC}" type="presOf" srcId="{3F5BBAA2-F73A-4987-BC80-AD34855B6D4D}" destId="{9FBA9353-D236-4881-94DF-E601B000DB0A}" srcOrd="0" destOrd="0" presId="urn:microsoft.com/office/officeart/2008/layout/PictureAccentList"/>
    <dgm:cxn modelId="{B24F106B-DDF3-4BE8-9244-0AE488BC5909}" type="presOf" srcId="{7BA07C77-D4BB-40C5-A3EA-01D74EE0A575}" destId="{6A97C139-F6E8-46F0-BE0B-FD9E5CD533EF}" srcOrd="0" destOrd="0" presId="urn:microsoft.com/office/officeart/2008/layout/PictureAccentList"/>
    <dgm:cxn modelId="{83D1DB80-C07D-481F-B855-5E2A5FAF0BB5}" type="presOf" srcId="{28462E62-C93D-4F52-81F9-78465BFA79C9}" destId="{13ADF584-F9A9-4079-969D-A1F2EF2F8078}" srcOrd="0" destOrd="0" presId="urn:microsoft.com/office/officeart/2008/layout/PictureAccentList"/>
    <dgm:cxn modelId="{8F425D93-ACFA-402A-B8A8-DB0B85128821}" srcId="{7BA07C77-D4BB-40C5-A3EA-01D74EE0A575}" destId="{3F5BBAA2-F73A-4987-BC80-AD34855B6D4D}" srcOrd="0" destOrd="0" parTransId="{680EE0D5-C2F3-4DC7-97E7-7DE279B88CC6}" sibTransId="{ACCC9918-81CE-4DBA-B3D3-A5A5C924F55B}"/>
    <dgm:cxn modelId="{DB27BE98-2812-4C23-BACE-1229FE942328}" srcId="{3F5BBAA2-F73A-4987-BC80-AD34855B6D4D}" destId="{2282BC0B-FF1C-4CCE-BE43-5EE922A81D3C}" srcOrd="1" destOrd="0" parTransId="{70874B61-BB5B-43BF-90F3-7ACC0069766D}" sibTransId="{E04372AB-1871-4522-B11C-FC09AD23EF27}"/>
    <dgm:cxn modelId="{EEEB3EA1-0595-4D4D-8FED-BE3EA7068141}" srcId="{3F5BBAA2-F73A-4987-BC80-AD34855B6D4D}" destId="{28462E62-C93D-4F52-81F9-78465BFA79C9}" srcOrd="2" destOrd="0" parTransId="{0642DC3A-8B1B-42C1-B14A-5A8F89AE9717}" sibTransId="{69363879-5FEE-41BD-A38B-87FF83672EBC}"/>
    <dgm:cxn modelId="{703F23A3-CE3D-446D-B325-1DBFDA3E89DB}" type="presOf" srcId="{2282BC0B-FF1C-4CCE-BE43-5EE922A81D3C}" destId="{6DD483B6-5722-45EC-8AC8-4F39896EC741}" srcOrd="0" destOrd="0" presId="urn:microsoft.com/office/officeart/2008/layout/PictureAccentList"/>
    <dgm:cxn modelId="{34C5A5DE-B583-4656-9463-E53C147DF21F}" srcId="{3F5BBAA2-F73A-4987-BC80-AD34855B6D4D}" destId="{6E3F7F01-0AA8-4B96-BDA6-DFC6FB4E504C}" srcOrd="0" destOrd="0" parTransId="{20258F81-DA87-4AD9-84E1-AB54DC1AA2CE}" sibTransId="{6B24A8DB-565D-4304-84BF-35FB25E3EDC8}"/>
    <dgm:cxn modelId="{0408E9FA-6485-4ECB-BA83-BF1C70BEFDDC}" type="presOf" srcId="{6E3F7F01-0AA8-4B96-BDA6-DFC6FB4E504C}" destId="{05931F0D-F477-4609-B132-D3C5BDDF55E8}" srcOrd="0" destOrd="0" presId="urn:microsoft.com/office/officeart/2008/layout/PictureAccentList"/>
    <dgm:cxn modelId="{4B5C885D-0176-4DB7-877B-3C1D7A36E706}" type="presParOf" srcId="{6A97C139-F6E8-46F0-BE0B-FD9E5CD533EF}" destId="{2B46D060-9E8A-4259-B4E2-8CC723E2326C}" srcOrd="0" destOrd="0" presId="urn:microsoft.com/office/officeart/2008/layout/PictureAccentList"/>
    <dgm:cxn modelId="{5C14F8F4-3A45-459B-A460-0CA1B50D9B04}" type="presParOf" srcId="{2B46D060-9E8A-4259-B4E2-8CC723E2326C}" destId="{9E237B6D-7E4E-4EF8-BD49-0A5B58BD2225}" srcOrd="0" destOrd="0" presId="urn:microsoft.com/office/officeart/2008/layout/PictureAccentList"/>
    <dgm:cxn modelId="{ABA94FBD-30E6-4384-BDCC-80839F3DC629}" type="presParOf" srcId="{9E237B6D-7E4E-4EF8-BD49-0A5B58BD2225}" destId="{9FBA9353-D236-4881-94DF-E601B000DB0A}" srcOrd="0" destOrd="0" presId="urn:microsoft.com/office/officeart/2008/layout/PictureAccentList"/>
    <dgm:cxn modelId="{9FA06688-7A00-486D-8D1A-3A44C6857A33}" type="presParOf" srcId="{2B46D060-9E8A-4259-B4E2-8CC723E2326C}" destId="{DABFAB6F-E3A9-4F6C-943E-ABA6E18B6332}" srcOrd="1" destOrd="0" presId="urn:microsoft.com/office/officeart/2008/layout/PictureAccentList"/>
    <dgm:cxn modelId="{3C05DE02-9645-454C-9D3C-304B75AA0686}" type="presParOf" srcId="{DABFAB6F-E3A9-4F6C-943E-ABA6E18B6332}" destId="{5FA5056A-B9C9-4996-AEBD-0806F0036808}" srcOrd="0" destOrd="0" presId="urn:microsoft.com/office/officeart/2008/layout/PictureAccentList"/>
    <dgm:cxn modelId="{EF31F8F3-49BF-4DB3-A2C1-F2F63C45C3A4}" type="presParOf" srcId="{5FA5056A-B9C9-4996-AEBD-0806F0036808}" destId="{3F1DD2C3-B802-4FAF-9FA4-23BB5ED99969}" srcOrd="0" destOrd="0" presId="urn:microsoft.com/office/officeart/2008/layout/PictureAccentList"/>
    <dgm:cxn modelId="{4FE4137D-EDFB-4975-B01B-6DEC821AE880}" type="presParOf" srcId="{5FA5056A-B9C9-4996-AEBD-0806F0036808}" destId="{05931F0D-F477-4609-B132-D3C5BDDF55E8}" srcOrd="1" destOrd="0" presId="urn:microsoft.com/office/officeart/2008/layout/PictureAccentList"/>
    <dgm:cxn modelId="{7D20A47F-85DC-4FFF-B654-28CE26582788}" type="presParOf" srcId="{DABFAB6F-E3A9-4F6C-943E-ABA6E18B6332}" destId="{B89CC3B8-324B-464F-9DAD-A78C4F29C762}" srcOrd="1" destOrd="0" presId="urn:microsoft.com/office/officeart/2008/layout/PictureAccentList"/>
    <dgm:cxn modelId="{C59A4AF6-2118-418B-B6CB-01E5C13F37A7}" type="presParOf" srcId="{B89CC3B8-324B-464F-9DAD-A78C4F29C762}" destId="{ABB0F6C4-FBC7-4281-962C-435DF3B0D764}" srcOrd="0" destOrd="0" presId="urn:microsoft.com/office/officeart/2008/layout/PictureAccentList"/>
    <dgm:cxn modelId="{E601FD43-9909-4BA4-A5A0-081104B27E96}" type="presParOf" srcId="{B89CC3B8-324B-464F-9DAD-A78C4F29C762}" destId="{6DD483B6-5722-45EC-8AC8-4F39896EC741}" srcOrd="1" destOrd="0" presId="urn:microsoft.com/office/officeart/2008/layout/PictureAccentList"/>
    <dgm:cxn modelId="{C66D4524-2DD1-434C-85A0-167B86F01ED8}" type="presParOf" srcId="{DABFAB6F-E3A9-4F6C-943E-ABA6E18B6332}" destId="{32C6E4DA-4DCB-4898-9BFA-89DA29FD1415}" srcOrd="2" destOrd="0" presId="urn:microsoft.com/office/officeart/2008/layout/PictureAccentList"/>
    <dgm:cxn modelId="{6E3853DC-8516-4A61-845C-62C4E0CD77A9}" type="presParOf" srcId="{32C6E4DA-4DCB-4898-9BFA-89DA29FD1415}" destId="{A2609F75-8F7C-4AD4-87D6-DFCDE28F67A4}" srcOrd="0" destOrd="0" presId="urn:microsoft.com/office/officeart/2008/layout/PictureAccentList"/>
    <dgm:cxn modelId="{A67676A7-8825-44D7-8D24-CBF97ABA42DD}" type="presParOf" srcId="{32C6E4DA-4DCB-4898-9BFA-89DA29FD1415}" destId="{13ADF584-F9A9-4079-969D-A1F2EF2F8078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71CB-7D8E-4E0D-9CDF-2074EBC56F12}">
      <dsp:nvSpPr>
        <dsp:cNvPr id="0" name=""/>
        <dsp:cNvSpPr/>
      </dsp:nvSpPr>
      <dsp:spPr>
        <a:xfrm>
          <a:off x="1635563" y="900"/>
          <a:ext cx="2267621" cy="1991614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70C0"/>
              </a:solidFill>
              <a:ea typeface="Yu Mincho Light" panose="020B0400000000000000" pitchFamily="18" charset="-128"/>
            </a:rPr>
            <a:t>↗</a:t>
          </a:r>
          <a:r>
            <a:rPr lang="fr-FR" sz="1600" b="1" kern="1200" dirty="0">
              <a:solidFill>
                <a:srgbClr val="0070C0"/>
              </a:solidFill>
              <a:sym typeface="Wingdings"/>
            </a:rPr>
            <a:t> grandes entreprises industrielles </a:t>
          </a:r>
          <a:endParaRPr lang="fr-FR" sz="1600" b="1" kern="1200" dirty="0"/>
        </a:p>
      </dsp:txBody>
      <dsp:txXfrm>
        <a:off x="1967648" y="292565"/>
        <a:ext cx="1603451" cy="1408284"/>
      </dsp:txXfrm>
    </dsp:sp>
    <dsp:sp modelId="{8642BDF2-DD71-47DA-9CB1-998D68D79B34}">
      <dsp:nvSpPr>
        <dsp:cNvPr id="0" name=""/>
        <dsp:cNvSpPr/>
      </dsp:nvSpPr>
      <dsp:spPr>
        <a:xfrm>
          <a:off x="2342140" y="2112140"/>
          <a:ext cx="854466" cy="854466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455399" y="2438888"/>
        <a:ext cx="627948" cy="200970"/>
      </dsp:txXfrm>
    </dsp:sp>
    <dsp:sp modelId="{0E10B915-CF03-4E31-A1F7-C13F931C9AEE}">
      <dsp:nvSpPr>
        <dsp:cNvPr id="0" name=""/>
        <dsp:cNvSpPr/>
      </dsp:nvSpPr>
      <dsp:spPr>
        <a:xfrm>
          <a:off x="1647400" y="3086231"/>
          <a:ext cx="2243946" cy="1975806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347788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fr-FR" sz="1600" b="1" kern="1200" dirty="0">
              <a:solidFill>
                <a:srgbClr val="0070C0"/>
              </a:solidFill>
              <a:ea typeface="Yu Mincho Light" panose="020B0400000000000000" pitchFamily="18" charset="-128"/>
            </a:rPr>
            <a:t>↗ </a:t>
          </a:r>
          <a:r>
            <a:rPr lang="fr-FR" sz="1600" b="1" kern="1200" dirty="0">
              <a:solidFill>
                <a:srgbClr val="0070C0"/>
              </a:solidFill>
              <a:sym typeface="Wingdings"/>
            </a:rPr>
            <a:t>administrations publiques </a:t>
          </a:r>
          <a:endParaRPr lang="fr-FR" sz="1600" b="1" kern="1200" dirty="0"/>
        </a:p>
      </dsp:txBody>
      <dsp:txXfrm>
        <a:off x="1976018" y="3375581"/>
        <a:ext cx="1586710" cy="1397106"/>
      </dsp:txXfrm>
    </dsp:sp>
    <dsp:sp modelId="{63D8273B-F664-4B09-BC9D-EBBEEC77C3DC}">
      <dsp:nvSpPr>
        <dsp:cNvPr id="0" name=""/>
        <dsp:cNvSpPr/>
      </dsp:nvSpPr>
      <dsp:spPr>
        <a:xfrm>
          <a:off x="3770961" y="2093461"/>
          <a:ext cx="845186" cy="876015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700" kern="1200" dirty="0"/>
        </a:p>
      </dsp:txBody>
      <dsp:txXfrm>
        <a:off x="3770961" y="2268664"/>
        <a:ext cx="591630" cy="525609"/>
      </dsp:txXfrm>
    </dsp:sp>
    <dsp:sp modelId="{38215C6A-37F0-406B-8496-0921DA3F0FBA}">
      <dsp:nvSpPr>
        <dsp:cNvPr id="0" name=""/>
        <dsp:cNvSpPr/>
      </dsp:nvSpPr>
      <dsp:spPr>
        <a:xfrm>
          <a:off x="4787115" y="1402159"/>
          <a:ext cx="2425270" cy="2258620"/>
        </a:xfrm>
        <a:prstGeom prst="ellips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70C0"/>
              </a:solidFill>
              <a:ea typeface="Yu Mincho Light" panose="02020300000000000000" pitchFamily="18" charset="-128"/>
            </a:rPr>
            <a:t>↘</a:t>
          </a:r>
          <a:r>
            <a:rPr lang="fr-FR" sz="1600" b="1" kern="1200" dirty="0">
              <a:solidFill>
                <a:srgbClr val="0070C0"/>
              </a:solidFill>
              <a:sym typeface="Wingdings"/>
            </a:rPr>
            <a:t> des producteurs indépendants </a:t>
          </a:r>
          <a:r>
            <a:rPr lang="fr-FR" sz="1600" kern="1200" dirty="0">
              <a:solidFill>
                <a:srgbClr val="0070C0"/>
              </a:solidFill>
              <a:sym typeface="Wingdings"/>
            </a:rPr>
            <a:t>(artisans et agriculteurs)</a:t>
          </a:r>
          <a:endParaRPr lang="fr-FR" sz="1600" kern="1200" dirty="0"/>
        </a:p>
      </dsp:txBody>
      <dsp:txXfrm>
        <a:off x="5142288" y="1732926"/>
        <a:ext cx="1714924" cy="159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9353-D236-4881-94DF-E601B000DB0A}">
      <dsp:nvSpPr>
        <dsp:cNvPr id="0" name=""/>
        <dsp:cNvSpPr/>
      </dsp:nvSpPr>
      <dsp:spPr>
        <a:xfrm>
          <a:off x="6" y="223836"/>
          <a:ext cx="10082485" cy="92950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70C0"/>
              </a:solidFill>
              <a:ea typeface="Yu Mincho Light" panose="020B0400000000000000" pitchFamily="18" charset="-128"/>
            </a:rPr>
            <a:t>↗ </a:t>
          </a:r>
          <a:r>
            <a:rPr lang="fr-FR" sz="1800" b="1" u="sng" kern="1200" dirty="0">
              <a:solidFill>
                <a:srgbClr val="FF0000"/>
              </a:solidFill>
            </a:rPr>
            <a:t>population active</a:t>
          </a:r>
          <a:r>
            <a:rPr lang="fr-FR" sz="1800" b="1" u="none" kern="1200" dirty="0">
              <a:solidFill>
                <a:srgbClr val="FF0000"/>
              </a:solidFill>
            </a:rPr>
            <a:t> </a:t>
          </a:r>
          <a:r>
            <a:rPr lang="fr-FR" sz="1800" u="none" kern="1200" dirty="0">
              <a:solidFill>
                <a:srgbClr val="FF0000"/>
              </a:solidFill>
            </a:rPr>
            <a:t>(</a:t>
          </a:r>
          <a:r>
            <a:rPr lang="fr-FR" sz="1800" kern="1200" dirty="0">
              <a:solidFill>
                <a:srgbClr val="FF0000"/>
              </a:solidFill>
            </a:rPr>
            <a:t>ensemble des personnes en âge de travailler, disponibles sur le marché du travail) </a:t>
          </a:r>
          <a:r>
            <a:rPr lang="fr-FR" sz="1800" kern="1200" dirty="0">
              <a:solidFill>
                <a:schemeClr val="accent1"/>
              </a:solidFill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FF0000"/>
              </a:solidFill>
            </a:rPr>
            <a:t> </a:t>
          </a:r>
          <a:r>
            <a:rPr lang="fr-FR" sz="1800" b="1" kern="1200" dirty="0">
              <a:solidFill>
                <a:srgbClr val="FF0000"/>
              </a:solidFill>
            </a:rPr>
            <a:t>1870</a:t>
          </a:r>
          <a:r>
            <a:rPr lang="fr-FR" sz="1800" kern="1200" dirty="0">
              <a:solidFill>
                <a:srgbClr val="0070C0"/>
              </a:solidFill>
            </a:rPr>
            <a:t> = 15 millions ; </a:t>
          </a:r>
          <a:r>
            <a:rPr lang="fr-FR" sz="1800" b="1" kern="1200" dirty="0">
              <a:solidFill>
                <a:srgbClr val="FF0000"/>
              </a:solidFill>
            </a:rPr>
            <a:t>1914</a:t>
          </a:r>
          <a:r>
            <a:rPr lang="fr-FR" sz="1800" kern="1200" dirty="0">
              <a:solidFill>
                <a:srgbClr val="0070C0"/>
              </a:solidFill>
            </a:rPr>
            <a:t> = 21 millions </a:t>
          </a:r>
        </a:p>
      </dsp:txBody>
      <dsp:txXfrm>
        <a:off x="27230" y="251060"/>
        <a:ext cx="10028037" cy="875060"/>
      </dsp:txXfrm>
    </dsp:sp>
    <dsp:sp modelId="{3F1DD2C3-B802-4FAF-9FA4-23BB5ED99969}">
      <dsp:nvSpPr>
        <dsp:cNvPr id="0" name=""/>
        <dsp:cNvSpPr/>
      </dsp:nvSpPr>
      <dsp:spPr>
        <a:xfrm>
          <a:off x="482463" y="1400415"/>
          <a:ext cx="1372616" cy="1372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31F0D-F477-4609-B132-D3C5BDDF55E8}">
      <dsp:nvSpPr>
        <dsp:cNvPr id="0" name=""/>
        <dsp:cNvSpPr/>
      </dsp:nvSpPr>
      <dsp:spPr>
        <a:xfrm>
          <a:off x="1937436" y="1400415"/>
          <a:ext cx="7662599" cy="1372616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70C0"/>
              </a:solidFill>
            </a:rPr>
            <a:t>Part dans la population active 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F0000"/>
              </a:solidFill>
            </a:rPr>
            <a:t>1851</a:t>
          </a:r>
          <a:r>
            <a:rPr lang="fr-FR" sz="1800" kern="1200" dirty="0">
              <a:solidFill>
                <a:srgbClr val="0070C0"/>
              </a:solidFill>
            </a:rPr>
            <a:t> : </a:t>
          </a:r>
          <a:r>
            <a:rPr lang="fr-FR" sz="1800" b="1" kern="1200" dirty="0">
              <a:solidFill>
                <a:srgbClr val="0070C0"/>
              </a:solidFill>
            </a:rPr>
            <a:t>56%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sz="1800" b="1" kern="1200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sz="1800" kern="1200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39 %</a:t>
          </a:r>
          <a:endParaRPr lang="fr-FR" sz="1800" b="1" kern="1200" dirty="0">
            <a:solidFill>
              <a:srgbClr val="0070C0"/>
            </a:solidFill>
          </a:endParaRPr>
        </a:p>
      </dsp:txBody>
      <dsp:txXfrm>
        <a:off x="2004454" y="1467433"/>
        <a:ext cx="7528563" cy="1238580"/>
      </dsp:txXfrm>
    </dsp:sp>
    <dsp:sp modelId="{ABB0F6C4-FBC7-4281-962C-435DF3B0D764}">
      <dsp:nvSpPr>
        <dsp:cNvPr id="0" name=""/>
        <dsp:cNvSpPr/>
      </dsp:nvSpPr>
      <dsp:spPr>
        <a:xfrm>
          <a:off x="482463" y="2937745"/>
          <a:ext cx="1372616" cy="1372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483B6-5722-45EC-8AC8-4F39896EC741}">
      <dsp:nvSpPr>
        <dsp:cNvPr id="0" name=""/>
        <dsp:cNvSpPr/>
      </dsp:nvSpPr>
      <dsp:spPr>
        <a:xfrm>
          <a:off x="1937436" y="2937745"/>
          <a:ext cx="7662599" cy="1372616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70C0"/>
              </a:solidFill>
            </a:rPr>
            <a:t>Part dans la population active 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F0000"/>
              </a:solidFill>
            </a:rPr>
            <a:t>1851</a:t>
          </a:r>
          <a:r>
            <a:rPr lang="fr-FR" sz="1800" kern="1200" dirty="0">
              <a:solidFill>
                <a:srgbClr val="0070C0"/>
              </a:solidFill>
            </a:rPr>
            <a:t> : </a:t>
          </a:r>
          <a:r>
            <a:rPr lang="fr-FR" sz="1800" b="1" kern="1200" dirty="0">
              <a:solidFill>
                <a:srgbClr val="0070C0"/>
              </a:solidFill>
            </a:rPr>
            <a:t>26%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sz="1800" b="1" kern="1200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sz="1800" kern="1200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33 %</a:t>
          </a:r>
          <a:endParaRPr lang="fr-FR" sz="1800" kern="1200" dirty="0"/>
        </a:p>
      </dsp:txBody>
      <dsp:txXfrm>
        <a:off x="2004454" y="3004763"/>
        <a:ext cx="7528563" cy="1238580"/>
      </dsp:txXfrm>
    </dsp:sp>
    <dsp:sp modelId="{A2609F75-8F7C-4AD4-87D6-DFCDE28F67A4}">
      <dsp:nvSpPr>
        <dsp:cNvPr id="0" name=""/>
        <dsp:cNvSpPr/>
      </dsp:nvSpPr>
      <dsp:spPr>
        <a:xfrm>
          <a:off x="482463" y="4475076"/>
          <a:ext cx="1372616" cy="1372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DF584-F9A9-4079-969D-A1F2EF2F8078}">
      <dsp:nvSpPr>
        <dsp:cNvPr id="0" name=""/>
        <dsp:cNvSpPr/>
      </dsp:nvSpPr>
      <dsp:spPr>
        <a:xfrm>
          <a:off x="1937436" y="4475076"/>
          <a:ext cx="7662599" cy="1372616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70C0"/>
              </a:solidFill>
            </a:rPr>
            <a:t>Part dans la population active 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FF0000"/>
              </a:solidFill>
            </a:rPr>
            <a:t>1851</a:t>
          </a:r>
          <a:r>
            <a:rPr lang="fr-FR" sz="1800" kern="1200" dirty="0">
              <a:solidFill>
                <a:srgbClr val="0070C0"/>
              </a:solidFill>
            </a:rPr>
            <a:t> : </a:t>
          </a:r>
          <a:r>
            <a:rPr lang="fr-FR" sz="1800" b="1" kern="1200" dirty="0">
              <a:solidFill>
                <a:srgbClr val="0070C0"/>
              </a:solidFill>
            </a:rPr>
            <a:t>18%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 </a:t>
          </a:r>
          <a:r>
            <a:rPr lang="fr-FR" sz="1800" b="1" kern="1200" dirty="0">
              <a:solidFill>
                <a:srgbClr val="FF0000"/>
              </a:solidFill>
              <a:sym typeface="Wingdings" panose="05000000000000000000" pitchFamily="2" charset="2"/>
            </a:rPr>
            <a:t>1911</a:t>
          </a:r>
          <a:r>
            <a:rPr lang="fr-FR" sz="1800" kern="1200" dirty="0">
              <a:solidFill>
                <a:srgbClr val="0070C0"/>
              </a:solidFill>
              <a:sym typeface="Wingdings" panose="05000000000000000000" pitchFamily="2" charset="2"/>
            </a:rPr>
            <a:t> : </a:t>
          </a:r>
          <a:r>
            <a:rPr lang="fr-FR" sz="1800" b="1" kern="1200" dirty="0">
              <a:solidFill>
                <a:srgbClr val="0070C0"/>
              </a:solidFill>
              <a:sym typeface="Wingdings" panose="05000000000000000000" pitchFamily="2" charset="2"/>
            </a:rPr>
            <a:t>28 %</a:t>
          </a: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2004454" y="4542094"/>
        <a:ext cx="7528563" cy="1238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27B8-E0EF-4F72-BA17-2D5AAC1B44D6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8B05-CA4E-44F3-B8F9-976D655BD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3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8B05-CA4E-44F3-B8F9-976D655BDA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7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BF21D-9E4A-4EB2-98D2-47F9FEA8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160857-6BF1-4440-96E0-E9959EB4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43124-7CD8-4000-9F04-0023C476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2E767-EF3D-4E7E-BC2D-B18BCA7B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E834D-23AD-45F5-BA5C-852DE7E5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CF2B8-D692-4D4D-824E-7DAF2E2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8ABA7B-192F-44BC-9875-DCBC1CAB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8B470-F49D-468B-8368-B1EE382A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3BB45-96DB-4F06-9E23-35FFA3FA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17D06-BB3B-4FBA-A836-FDC70D91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6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3ACE8E-6CA0-42BF-9D03-BEFA0E4CC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3BD87-EBC7-4820-AA51-AFDEE762A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FD0B8C-F5B5-4007-B7B9-0657560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23ADB-ADB3-4DAC-B588-D388E4E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06C22-2B97-4864-BB61-3A5926E8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EE78C-7D0E-4FE2-86A9-E6E44345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84A1A-323A-4A3C-B121-CE5936D3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7B07CA-EBA8-4718-9C63-2212387B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F1F7F-BC45-40DE-92E4-8FA229E8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3C164-1FCE-4821-A6B2-BC0B6A10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209A8-6328-4F6C-B8FB-A65BACC2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420DD-BC84-4177-9D10-421ECD188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4BB99C-6FE2-43A6-BC32-CA2AA24F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D2093-A30C-4B61-ADFD-FE81C547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73AB8-4528-472F-84D7-CB12A2F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F970F-70F6-4402-9994-92E7FB9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C06EB-DD54-4D6E-B483-C7BE4339A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D88B8-0772-427B-8B5D-C2F133FF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BC6406-2540-4E04-A237-67DB0565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2D22A-453D-4B5D-93E1-DB415B0C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F37439-7DA2-4DCA-963C-86029057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91D0C-7AE9-49D5-86BB-E6ED812A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1FC4B-36E2-49D7-9D5E-6F7A1E209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6B087-4442-4644-8EF9-45869DA5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7342D3-B266-41C6-A556-93EFF09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38461B-D72A-456C-89B9-C51A7EF92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47AFF2-4DC6-4C05-B64D-8BDFA4A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A7C622-DA59-4437-B3E4-4DE24E20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BFE9A3-7831-4160-B15C-83F08C5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58BF9-B4D8-48F7-AA82-EA6DD77A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4E3C2-E7B8-4D98-87A4-95EC655C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45486C-90D7-4E68-BB85-289D6720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D7A429-D03B-452D-8CB1-A95DB8F3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60C6E7-9C90-4DF0-9472-EC6FBC69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5ACF4-FB4C-4C41-A835-3FC8188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B8C4FF-8874-4E18-B9DD-662DC7C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41036-E3F7-48B2-9466-18A9FD44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11B32-5BCB-4B18-B5FF-18ECE0B6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3C65D-F968-464A-B5C7-C3931323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1D673-430D-41B5-BFB9-34C7176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FED774-5CE9-4648-9409-D09D79AC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8BAF2-3EF6-4449-AE3F-CC06DCE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272F8-9FF6-477D-A3F2-75210A4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5B0027-804E-4D2E-A3C4-F1D78A1A0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863E1-F23F-473A-9460-872D792D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F0E7-6D4D-42BA-9AFD-E1B136B8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F6F0D-70A5-4CBB-BFF1-B126D65F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A6615-2E85-4CD5-8D39-11D88EEF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0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32AB3E-AAB1-48AF-B887-5AB1EF6C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C24D61-2621-4D74-90CE-719DFC91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5A5CC-F76F-48BB-8BD7-CA6A78D46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3C549-E470-4E80-8446-CF51AF26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78DED-E362-468B-90AE-C4B43A066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5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hyperlink" Target="https://histoire-image.org/fr/comment/reply/606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hyperlink" Target="https://histoire-image.org/fr/etudes/jenny-ouvriere-heroine-roman" TargetMode="External"/><Relationship Id="rId4" Type="http://schemas.openxmlformats.org/officeDocument/2006/relationships/hyperlink" Target="https://histoire-image.org/fr/etudes/travail-femmes-xixe-siecle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5E02E-0169-4BB3-868D-36F685BCCD90}"/>
              </a:ext>
            </a:extLst>
          </p:cNvPr>
          <p:cNvSpPr txBox="1"/>
          <p:nvPr/>
        </p:nvSpPr>
        <p:spPr>
          <a:xfrm>
            <a:off x="345440" y="66530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Les transports jouent un rôle majeur</a:t>
            </a:r>
            <a:endParaRPr lang="fr-FR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2074ADB-6209-4DE1-810E-18710F45A994}"/>
              </a:ext>
            </a:extLst>
          </p:cNvPr>
          <p:cNvSpPr/>
          <p:nvPr/>
        </p:nvSpPr>
        <p:spPr>
          <a:xfrm>
            <a:off x="680907" y="646312"/>
            <a:ext cx="4869590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Longueur </a:t>
            </a:r>
            <a:r>
              <a:rPr lang="fr-FR" sz="1600" dirty="0">
                <a:solidFill>
                  <a:srgbClr val="0070C0"/>
                </a:solidFill>
              </a:rPr>
              <a:t>des</a:t>
            </a:r>
            <a:r>
              <a:rPr lang="fr-FR" sz="1600" b="1" dirty="0">
                <a:solidFill>
                  <a:srgbClr val="0070C0"/>
                </a:solidFill>
              </a:rPr>
              <a:t> lignes ferroviaires x 3 </a:t>
            </a:r>
            <a:r>
              <a:rPr lang="fr-FR" sz="1600" dirty="0">
                <a:solidFill>
                  <a:srgbClr val="0070C0"/>
                </a:solidFill>
              </a:rPr>
              <a:t>entre 1880 et 1910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E3B9D95-62BF-4D20-B3C7-98CFB47E1BE5}"/>
              </a:ext>
            </a:extLst>
          </p:cNvPr>
          <p:cNvSpPr/>
          <p:nvPr/>
        </p:nvSpPr>
        <p:spPr>
          <a:xfrm>
            <a:off x="6231404" y="633338"/>
            <a:ext cx="3216165" cy="751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Désenclavement </a:t>
            </a:r>
            <a:r>
              <a:rPr lang="fr-FR" sz="1600" dirty="0">
                <a:solidFill>
                  <a:srgbClr val="0070C0"/>
                </a:solidFill>
                <a:ea typeface="Yu Mincho Light" panose="02020300000000000000" pitchFamily="18" charset="-128"/>
              </a:rPr>
              <a:t>des</a:t>
            </a:r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 campagnes.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2295547-8F09-48FD-A888-246E23E98336}"/>
              </a:ext>
            </a:extLst>
          </p:cNvPr>
          <p:cNvSpPr/>
          <p:nvPr/>
        </p:nvSpPr>
        <p:spPr>
          <a:xfrm>
            <a:off x="640407" y="1448174"/>
            <a:ext cx="6016030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Développement </a:t>
            </a:r>
            <a:r>
              <a:rPr lang="fr-FR" sz="1600" dirty="0">
                <a:solidFill>
                  <a:srgbClr val="0070C0"/>
                </a:solidFill>
              </a:rPr>
              <a:t>des</a:t>
            </a:r>
            <a:r>
              <a:rPr lang="fr-FR" sz="1600" b="1" dirty="0">
                <a:solidFill>
                  <a:srgbClr val="0070C0"/>
                </a:solidFill>
              </a:rPr>
              <a:t> tramways, </a:t>
            </a:r>
            <a:r>
              <a:rPr lang="fr-FR" sz="1600" dirty="0">
                <a:solidFill>
                  <a:srgbClr val="0070C0"/>
                </a:solidFill>
              </a:rPr>
              <a:t>des</a:t>
            </a:r>
            <a:r>
              <a:rPr lang="fr-FR" sz="1600" b="1" dirty="0">
                <a:solidFill>
                  <a:srgbClr val="0070C0"/>
                </a:solidFill>
              </a:rPr>
              <a:t> trains de banlieue </a:t>
            </a:r>
            <a:r>
              <a:rPr lang="fr-FR" sz="1600" dirty="0">
                <a:solidFill>
                  <a:srgbClr val="0070C0"/>
                </a:solidFill>
              </a:rPr>
              <a:t>et des </a:t>
            </a:r>
            <a:r>
              <a:rPr lang="fr-FR" sz="1600" b="1" dirty="0">
                <a:solidFill>
                  <a:srgbClr val="0070C0"/>
                </a:solidFill>
              </a:rPr>
              <a:t>métros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E9EF3A1-1E38-40AD-B4E2-937300CF6E25}"/>
              </a:ext>
            </a:extLst>
          </p:cNvPr>
          <p:cNvSpPr/>
          <p:nvPr/>
        </p:nvSpPr>
        <p:spPr>
          <a:xfrm>
            <a:off x="7218188" y="1433393"/>
            <a:ext cx="3814025" cy="751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Accompagnent </a:t>
            </a:r>
            <a:r>
              <a:rPr lang="fr-FR" sz="1600" dirty="0">
                <a:solidFill>
                  <a:srgbClr val="0070C0"/>
                </a:solidFill>
                <a:ea typeface="Yu Mincho Light" panose="02020300000000000000" pitchFamily="18" charset="-128"/>
              </a:rPr>
              <a:t>la</a:t>
            </a:r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 croissance </a:t>
            </a:r>
            <a:r>
              <a:rPr lang="fr-FR" sz="1600" dirty="0">
                <a:solidFill>
                  <a:srgbClr val="0070C0"/>
                </a:solidFill>
                <a:ea typeface="Yu Mincho Light" panose="02020300000000000000" pitchFamily="18" charset="-128"/>
              </a:rPr>
              <a:t>des</a:t>
            </a:r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 villes.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A25F4D2-F80F-402A-8067-253F1CBF88DA}"/>
              </a:ext>
            </a:extLst>
          </p:cNvPr>
          <p:cNvSpPr/>
          <p:nvPr/>
        </p:nvSpPr>
        <p:spPr>
          <a:xfrm>
            <a:off x="788530" y="2173189"/>
            <a:ext cx="7658323" cy="751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B0400000000000000" pitchFamily="18" charset="-128"/>
              </a:rPr>
              <a:t> Généralisation </a:t>
            </a:r>
            <a:r>
              <a:rPr lang="fr-FR" sz="1600" dirty="0">
                <a:solidFill>
                  <a:srgbClr val="0070C0"/>
                </a:solidFill>
                <a:ea typeface="Yu Mincho Light" panose="020B0400000000000000" pitchFamily="18" charset="-128"/>
              </a:rPr>
              <a:t>de</a:t>
            </a:r>
            <a:r>
              <a:rPr lang="fr-FR" sz="1600" b="1" dirty="0">
                <a:solidFill>
                  <a:srgbClr val="0070C0"/>
                </a:solidFill>
                <a:ea typeface="Yu Mincho Light" panose="020B0400000000000000" pitchFamily="18" charset="-128"/>
              </a:rPr>
              <a:t> nouveaux moyens de transports</a:t>
            </a:r>
            <a:r>
              <a:rPr lang="fr-FR" sz="1600" dirty="0">
                <a:solidFill>
                  <a:srgbClr val="0070C0"/>
                </a:solidFill>
                <a:ea typeface="Yu Mincho Light" panose="020B0400000000000000" pitchFamily="18" charset="-128"/>
              </a:rPr>
              <a:t> rend les </a:t>
            </a:r>
            <a:r>
              <a:rPr lang="fr-FR" sz="1600" b="1" dirty="0">
                <a:solidFill>
                  <a:srgbClr val="0070C0"/>
                </a:solidFill>
                <a:ea typeface="Yu Mincho Light" panose="020B0400000000000000" pitchFamily="18" charset="-128"/>
              </a:rPr>
              <a:t>Français + mobiles.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3BFEED7-3465-4DC9-A592-4B769508AE07}"/>
              </a:ext>
            </a:extLst>
          </p:cNvPr>
          <p:cNvSpPr/>
          <p:nvPr/>
        </p:nvSpPr>
        <p:spPr>
          <a:xfrm>
            <a:off x="7218188" y="2973244"/>
            <a:ext cx="4891515" cy="38140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0DDB93D-5E93-478B-97A8-8732B3E4081A}"/>
              </a:ext>
            </a:extLst>
          </p:cNvPr>
          <p:cNvCxnSpPr>
            <a:cxnSpLocks/>
          </p:cNvCxnSpPr>
          <p:nvPr/>
        </p:nvCxnSpPr>
        <p:spPr>
          <a:xfrm flipV="1">
            <a:off x="5609489" y="999353"/>
            <a:ext cx="680907" cy="7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E3A5942-37D6-437C-90E1-7973A1D7098D}"/>
              </a:ext>
            </a:extLst>
          </p:cNvPr>
          <p:cNvCxnSpPr>
            <a:cxnSpLocks/>
          </p:cNvCxnSpPr>
          <p:nvPr/>
        </p:nvCxnSpPr>
        <p:spPr>
          <a:xfrm flipV="1">
            <a:off x="6686706" y="1811047"/>
            <a:ext cx="680907" cy="7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E7D0F93E-E6E4-460F-9A57-357A3B274C8C}"/>
              </a:ext>
            </a:extLst>
          </p:cNvPr>
          <p:cNvSpPr/>
          <p:nvPr/>
        </p:nvSpPr>
        <p:spPr>
          <a:xfrm rot="16200000">
            <a:off x="809702" y="2352085"/>
            <a:ext cx="325265" cy="36760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  <p:bldP spid="15" grpId="0"/>
      <p:bldP spid="1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C1D268-85C2-4A86-AC95-E07953B480E8}"/>
              </a:ext>
            </a:extLst>
          </p:cNvPr>
          <p:cNvSpPr/>
          <p:nvPr/>
        </p:nvSpPr>
        <p:spPr>
          <a:xfrm>
            <a:off x="1402623" y="1187669"/>
            <a:ext cx="751998" cy="2875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CC8B69-596D-4927-A154-BA23C9D49BA5}"/>
              </a:ext>
            </a:extLst>
          </p:cNvPr>
          <p:cNvSpPr txBox="1"/>
          <p:nvPr/>
        </p:nvSpPr>
        <p:spPr>
          <a:xfrm>
            <a:off x="254184" y="-26838"/>
            <a:ext cx="846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C- L’évolution du monde du travail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FCE223-511B-4911-ABE6-3689B141A590}"/>
              </a:ext>
            </a:extLst>
          </p:cNvPr>
          <p:cNvSpPr txBox="1"/>
          <p:nvPr/>
        </p:nvSpPr>
        <p:spPr>
          <a:xfrm>
            <a:off x="345440" y="685964"/>
            <a:ext cx="118465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 salariat est en croissance</a:t>
            </a:r>
          </a:p>
          <a:p>
            <a:pPr algn="just"/>
            <a:endParaRPr lang="fr-FR" sz="1000" dirty="0">
              <a:solidFill>
                <a:srgbClr val="0070C0"/>
              </a:solidFill>
              <a:sym typeface="Wingdings"/>
            </a:endParaRPr>
          </a:p>
          <a:p>
            <a:pPr algn="just"/>
            <a:r>
              <a:rPr lang="fr-FR" b="1" dirty="0">
                <a:solidFill>
                  <a:srgbClr val="0070C0"/>
                </a:solidFill>
                <a:sym typeface="Wingdings"/>
              </a:rPr>
              <a:t>        </a:t>
            </a:r>
            <a:r>
              <a:rPr lang="fr-FR" b="1" u="sng" dirty="0">
                <a:solidFill>
                  <a:srgbClr val="FF0000"/>
                </a:solidFill>
              </a:rPr>
              <a:t>Déf</a:t>
            </a:r>
            <a:r>
              <a:rPr lang="fr-FR" b="1" dirty="0">
                <a:solidFill>
                  <a:srgbClr val="FF0000"/>
                </a:solidFill>
              </a:rPr>
              <a:t>° : </a:t>
            </a:r>
            <a:r>
              <a:rPr lang="fr-FR" b="1" u="sng" dirty="0">
                <a:solidFill>
                  <a:srgbClr val="FF0000"/>
                </a:solidFill>
                <a:sym typeface="Wingdings" panose="05000000000000000000" pitchFamily="2" charset="2"/>
              </a:rPr>
              <a:t>salariat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3FB8DB8-24AD-45E8-A85B-D02F16BE20AB}"/>
              </a:ext>
            </a:extLst>
          </p:cNvPr>
          <p:cNvGraphicFramePr/>
          <p:nvPr/>
        </p:nvGraphicFramePr>
        <p:xfrm>
          <a:off x="-1197766" y="1737250"/>
          <a:ext cx="8847949" cy="506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96B7D6E9-F976-4839-BC25-113248525D9D}"/>
              </a:ext>
            </a:extLst>
          </p:cNvPr>
          <p:cNvGrpSpPr/>
          <p:nvPr/>
        </p:nvGrpSpPr>
        <p:grpSpPr>
          <a:xfrm>
            <a:off x="7198771" y="3221286"/>
            <a:ext cx="2575180" cy="2320375"/>
            <a:chOff x="4406231" y="1474411"/>
            <a:chExt cx="2474661" cy="246984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4BFEA97-7923-4048-8DAD-C2ECAE02FAC9}"/>
                </a:ext>
              </a:extLst>
            </p:cNvPr>
            <p:cNvSpPr/>
            <p:nvPr/>
          </p:nvSpPr>
          <p:spPr>
            <a:xfrm>
              <a:off x="4406231" y="1474411"/>
              <a:ext cx="2474661" cy="24698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7" name="Ellipse 4">
              <a:extLst>
                <a:ext uri="{FF2B5EF4-FFF2-40B4-BE49-F238E27FC236}">
                  <a16:creationId xmlns:a16="http://schemas.microsoft.com/office/drawing/2014/main" id="{28925BD0-3C61-464C-A043-76F9E3F01C01}"/>
                </a:ext>
              </a:extLst>
            </p:cNvPr>
            <p:cNvSpPr txBox="1"/>
            <p:nvPr/>
          </p:nvSpPr>
          <p:spPr>
            <a:xfrm>
              <a:off x="4768637" y="1836111"/>
              <a:ext cx="1749849" cy="1746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rgbClr val="0070C0"/>
                  </a:solidFill>
                  <a:ea typeface="Yu Mincho Light" panose="020B0400000000000000" pitchFamily="18" charset="-128"/>
                </a:rPr>
                <a:t>↗ </a:t>
              </a:r>
              <a:r>
                <a:rPr lang="fr-FR" sz="1600" b="1" dirty="0">
                  <a:solidFill>
                    <a:srgbClr val="0070C0"/>
                  </a:solidFill>
                  <a:sym typeface="Wingdings"/>
                </a:rPr>
                <a:t>du nombre de salariés </a:t>
              </a:r>
              <a:r>
                <a:rPr lang="fr-FR" sz="1600" dirty="0">
                  <a:solidFill>
                    <a:srgbClr val="0070C0"/>
                  </a:solidFill>
                  <a:sym typeface="Wingdings"/>
                </a:rPr>
                <a:t>(= 58% des actifs en 1900)</a:t>
              </a:r>
              <a:endParaRPr lang="fr-FR" sz="1600" kern="1200" dirty="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D460068-E4DA-4DBB-BE72-C63BD30C3E36}"/>
              </a:ext>
            </a:extLst>
          </p:cNvPr>
          <p:cNvGrpSpPr/>
          <p:nvPr/>
        </p:nvGrpSpPr>
        <p:grpSpPr>
          <a:xfrm>
            <a:off x="6257447" y="3937086"/>
            <a:ext cx="708647" cy="734496"/>
            <a:chOff x="2929230" y="1787091"/>
            <a:chExt cx="708647" cy="734496"/>
          </a:xfrm>
          <a:solidFill>
            <a:srgbClr val="0070C0"/>
          </a:solidFill>
        </p:grpSpPr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BF8DE51C-B5BE-49A0-934D-372E12531822}"/>
                </a:ext>
              </a:extLst>
            </p:cNvPr>
            <p:cNvSpPr/>
            <p:nvPr/>
          </p:nvSpPr>
          <p:spPr>
            <a:xfrm>
              <a:off x="2929230" y="1787091"/>
              <a:ext cx="708647" cy="73449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èche : droite 4">
              <a:extLst>
                <a:ext uri="{FF2B5EF4-FFF2-40B4-BE49-F238E27FC236}">
                  <a16:creationId xmlns:a16="http://schemas.microsoft.com/office/drawing/2014/main" id="{9C8F237C-6DA7-48EF-911D-4508F04E6A1F}"/>
                </a:ext>
              </a:extLst>
            </p:cNvPr>
            <p:cNvSpPr txBox="1"/>
            <p:nvPr/>
          </p:nvSpPr>
          <p:spPr>
            <a:xfrm>
              <a:off x="2929230" y="1933990"/>
              <a:ext cx="496053" cy="440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05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0671CB-7D8E-4E0D-9CDF-2074EBC56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2A0671CB-7D8E-4E0D-9CDF-2074EBC56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42BDF2-DD71-47DA-9CB1-998D68D79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8642BDF2-DD71-47DA-9CB1-998D68D79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0B915-CF03-4E31-A1F7-C13F931C9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0E10B915-CF03-4E31-A1F7-C13F931C9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8273B-F664-4B09-BC9D-EBBEEC77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3D8273B-F664-4B09-BC9D-EBBEEC77C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215C6A-37F0-406B-8496-0921DA3F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38215C6A-37F0-406B-8496-0921DA3F0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132674-0D6A-4D6C-9157-79B89D4AFC9B}"/>
              </a:ext>
            </a:extLst>
          </p:cNvPr>
          <p:cNvSpPr/>
          <p:nvPr/>
        </p:nvSpPr>
        <p:spPr>
          <a:xfrm>
            <a:off x="2054264" y="1040524"/>
            <a:ext cx="1655887" cy="2769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FCE223-511B-4911-ABE6-3689B141A590}"/>
              </a:ext>
            </a:extLst>
          </p:cNvPr>
          <p:cNvSpPr txBox="1"/>
          <p:nvPr/>
        </p:nvSpPr>
        <p:spPr>
          <a:xfrm>
            <a:off x="345440" y="100507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Une réorganisation des secteurs d’activités se produit</a:t>
            </a:r>
          </a:p>
        </p:txBody>
      </p:sp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4DF1C152-204A-4F13-BE51-D99751CD8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15504"/>
              </p:ext>
            </p:extLst>
          </p:nvPr>
        </p:nvGraphicFramePr>
        <p:xfrm>
          <a:off x="1618593" y="685964"/>
          <a:ext cx="10082499" cy="607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3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FBA9353-D236-4881-94DF-E601B000D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graphicEl>
                                              <a:dgm id="{9FBA9353-D236-4881-94DF-E601B000D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F1DD2C3-B802-4FAF-9FA4-23BB5ED9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dgm id="{3F1DD2C3-B802-4FAF-9FA4-23BB5ED9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931F0D-F477-4609-B132-D3C5BDDF5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1">
                                            <p:graphicEl>
                                              <a:dgm id="{05931F0D-F477-4609-B132-D3C5BDDF5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BB0F6C4-FBC7-4281-962C-435DF3B0D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1">
                                            <p:graphicEl>
                                              <a:dgm id="{ABB0F6C4-FBC7-4281-962C-435DF3B0D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DD483B6-5722-45EC-8AC8-4F39896EC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graphicEl>
                                              <a:dgm id="{6DD483B6-5722-45EC-8AC8-4F39896EC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2609F75-8F7C-4AD4-87D6-DFCDE28F6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graphicEl>
                                              <a:dgm id="{A2609F75-8F7C-4AD4-87D6-DFCDE28F6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3ADF584-F9A9-4079-969D-A1F2EF2F8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1">
                                            <p:graphicEl>
                                              <a:dgm id="{13ADF584-F9A9-4079-969D-A1F2EF2F8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293CA6-538F-44F4-8EEB-255CB43040B2}"/>
              </a:ext>
            </a:extLst>
          </p:cNvPr>
          <p:cNvSpPr txBox="1"/>
          <p:nvPr/>
        </p:nvSpPr>
        <p:spPr>
          <a:xfrm>
            <a:off x="345439" y="66530"/>
            <a:ext cx="9398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La main d’œuvre se renouvelle</a:t>
            </a:r>
          </a:p>
          <a:p>
            <a:pPr algn="just"/>
            <a:endParaRPr lang="fr-FR" sz="1000" dirty="0">
              <a:solidFill>
                <a:srgbClr val="0070C0"/>
              </a:solidFill>
              <a:sym typeface="Wingdings"/>
            </a:endParaRPr>
          </a:p>
          <a:p>
            <a:pPr marL="628650" lvl="1" indent="-274638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rgbClr val="0070C0"/>
                </a:solidFill>
              </a:rPr>
              <a:t>Le travail devient de plus en plus féminin</a:t>
            </a:r>
            <a:endParaRPr lang="fr-FR" sz="1900" dirty="0">
              <a:solidFill>
                <a:srgbClr val="0070C0"/>
              </a:solidFill>
            </a:endParaRPr>
          </a:p>
          <a:p>
            <a:endParaRPr lang="fr-FR" sz="500" dirty="0"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0070C0"/>
                </a:solidFill>
              </a:rPr>
              <a:t>            XIXème s.</a:t>
            </a:r>
            <a:r>
              <a:rPr lang="fr-FR" dirty="0">
                <a:solidFill>
                  <a:srgbClr val="0070C0"/>
                </a:solidFill>
              </a:rPr>
              <a:t> :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femmes</a:t>
            </a:r>
            <a:r>
              <a:rPr lang="fr-FR" dirty="0">
                <a:solidFill>
                  <a:srgbClr val="0070C0"/>
                </a:solidFill>
              </a:rPr>
              <a:t> = rôle important dans l’</a:t>
            </a:r>
            <a:r>
              <a:rPr lang="fr-FR" b="1" dirty="0">
                <a:solidFill>
                  <a:srgbClr val="0070C0"/>
                </a:solidFill>
              </a:rPr>
              <a:t>agriculture</a:t>
            </a:r>
            <a:r>
              <a:rPr lang="fr-FR" dirty="0">
                <a:solidFill>
                  <a:srgbClr val="0070C0"/>
                </a:solidFill>
              </a:rPr>
              <a:t> et l’</a:t>
            </a:r>
            <a:r>
              <a:rPr lang="fr-FR" b="1" dirty="0">
                <a:solidFill>
                  <a:srgbClr val="0070C0"/>
                </a:solidFill>
              </a:rPr>
              <a:t>artisanat à domicile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endParaRPr lang="fr-FR" sz="500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          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I</a:t>
            </a:r>
            <a:r>
              <a:rPr lang="fr-FR" b="1" dirty="0">
                <a:solidFill>
                  <a:srgbClr val="0070C0"/>
                </a:solidFill>
              </a:rPr>
              <a:t>ndustrialisation</a:t>
            </a:r>
            <a:r>
              <a:rPr lang="fr-FR" dirty="0">
                <a:solidFill>
                  <a:srgbClr val="0070C0"/>
                </a:solidFill>
              </a:rPr>
              <a:t> : émergence </a:t>
            </a:r>
            <a:r>
              <a:rPr lang="fr-FR" b="1" dirty="0">
                <a:solidFill>
                  <a:srgbClr val="0070C0"/>
                </a:solidFill>
              </a:rPr>
              <a:t>figure de l’ouvrière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endParaRPr lang="fr-FR" sz="500" dirty="0"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7030A0"/>
                </a:solidFill>
              </a:rPr>
              <a:t>            </a:t>
            </a:r>
            <a:r>
              <a:rPr lang="fr-FR" b="1" dirty="0">
                <a:solidFill>
                  <a:srgbClr val="FF0000"/>
                </a:solidFill>
              </a:rPr>
              <a:t>1911</a:t>
            </a:r>
            <a:r>
              <a:rPr lang="fr-FR" dirty="0">
                <a:solidFill>
                  <a:srgbClr val="0070C0"/>
                </a:solidFill>
              </a:rPr>
              <a:t> : part des </a:t>
            </a:r>
            <a:r>
              <a:rPr lang="fr-FR" b="1" dirty="0">
                <a:solidFill>
                  <a:srgbClr val="0070C0"/>
                </a:solidFill>
              </a:rPr>
              <a:t>femmes</a:t>
            </a:r>
            <a:r>
              <a:rPr lang="fr-FR" dirty="0">
                <a:solidFill>
                  <a:srgbClr val="0070C0"/>
                </a:solidFill>
              </a:rPr>
              <a:t> dans la </a:t>
            </a:r>
            <a:r>
              <a:rPr lang="fr-FR" b="1" dirty="0">
                <a:solidFill>
                  <a:srgbClr val="0070C0"/>
                </a:solidFill>
              </a:rPr>
              <a:t>population active </a:t>
            </a:r>
            <a:r>
              <a:rPr lang="fr-FR" dirty="0">
                <a:solidFill>
                  <a:srgbClr val="0070C0"/>
                </a:solidFill>
              </a:rPr>
              <a:t>= </a:t>
            </a:r>
            <a:r>
              <a:rPr lang="fr-FR" b="1" dirty="0">
                <a:solidFill>
                  <a:srgbClr val="0070C0"/>
                </a:solidFill>
              </a:rPr>
              <a:t>35%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1F6325-611F-40EE-BF38-FF7B7D4FB0B3}"/>
              </a:ext>
            </a:extLst>
          </p:cNvPr>
          <p:cNvSpPr txBox="1"/>
          <p:nvPr/>
        </p:nvSpPr>
        <p:spPr>
          <a:xfrm>
            <a:off x="55179" y="2526286"/>
            <a:ext cx="445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4"/>
              </a:rPr>
              <a:t>La Lingère</a:t>
            </a:r>
            <a:r>
              <a:rPr lang="fr-FR" sz="1600" dirty="0">
                <a:hlinkClick r:id="rId4"/>
              </a:rPr>
              <a:t>, Léon Delachaux, huile sur toile, 1905, 47 x 56,5 cm, Musée d’Orsay (Paris) </a:t>
            </a:r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5BD5F2-4DEF-4925-BE07-06ED305770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9" y="3121571"/>
            <a:ext cx="4454327" cy="37119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CA6C4F-D67A-4C91-94A2-F1118AE66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97" y="2325136"/>
            <a:ext cx="2529080" cy="44989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11CAAFF-3605-41F5-903C-1F21BA522D15}"/>
              </a:ext>
            </a:extLst>
          </p:cNvPr>
          <p:cNvSpPr txBox="1"/>
          <p:nvPr/>
        </p:nvSpPr>
        <p:spPr>
          <a:xfrm>
            <a:off x="9259612" y="1473119"/>
            <a:ext cx="3013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7"/>
              </a:rPr>
              <a:t>L’ouvrière poitrinaire</a:t>
            </a:r>
            <a:r>
              <a:rPr lang="fr-FR" sz="1600" dirty="0">
                <a:hlinkClick r:id="rId7"/>
              </a:rPr>
              <a:t>, Fernand </a:t>
            </a:r>
            <a:r>
              <a:rPr lang="fr-FR" sz="1600" dirty="0" err="1">
                <a:hlinkClick r:id="rId7"/>
              </a:rPr>
              <a:t>Pélez</a:t>
            </a:r>
            <a:r>
              <a:rPr lang="fr-FR" sz="1600" dirty="0">
                <a:hlinkClick r:id="rId7"/>
              </a:rPr>
              <a:t> (1843-1913), photographie, Grand Palais (Paris) </a:t>
            </a:r>
            <a:endParaRPr lang="fr-FR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1EE8FA-12EF-4582-9482-F6DA8E9244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394" y="2913080"/>
            <a:ext cx="5204244" cy="39279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CDB2FB7-39A1-4DD4-808B-47C288D4D4F5}"/>
              </a:ext>
            </a:extLst>
          </p:cNvPr>
          <p:cNvSpPr txBox="1"/>
          <p:nvPr/>
        </p:nvSpPr>
        <p:spPr>
          <a:xfrm>
            <a:off x="4498995" y="3857108"/>
            <a:ext cx="508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 type de travail féminin est montré par ces deux œuvres ? </a:t>
            </a:r>
          </a:p>
          <a:p>
            <a:pPr algn="ctr"/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Quelles visions s’en dégagent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2FDAB-2BF7-44A3-8B61-22DC5C5066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894" y="2555569"/>
            <a:ext cx="2883408" cy="4267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61717E3-2C93-4141-864E-F0E7FDD3B247}"/>
              </a:ext>
            </a:extLst>
          </p:cNvPr>
          <p:cNvSpPr txBox="1"/>
          <p:nvPr/>
        </p:nvSpPr>
        <p:spPr>
          <a:xfrm>
            <a:off x="5269607" y="6145139"/>
            <a:ext cx="402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hlinkClick r:id="rId10"/>
              </a:rPr>
              <a:t>Affiche publicitaire pour </a:t>
            </a:r>
            <a:r>
              <a:rPr lang="fr-FR" i="1" dirty="0">
                <a:hlinkClick r:id="rId10"/>
              </a:rPr>
              <a:t>Jenny l’ouvrière, </a:t>
            </a:r>
            <a:r>
              <a:rPr lang="fr-FR" dirty="0">
                <a:hlinkClick r:id="rId10"/>
              </a:rPr>
              <a:t>roman</a:t>
            </a:r>
            <a:r>
              <a:rPr lang="fr-FR" i="1" dirty="0">
                <a:hlinkClick r:id="rId10"/>
              </a:rPr>
              <a:t> </a:t>
            </a:r>
            <a:r>
              <a:rPr lang="fr-FR" dirty="0">
                <a:hlinkClick r:id="rId10"/>
              </a:rPr>
              <a:t>feuilleton</a:t>
            </a:r>
            <a:r>
              <a:rPr lang="fr-FR" i="1" dirty="0">
                <a:hlinkClick r:id="rId10"/>
              </a:rPr>
              <a:t> </a:t>
            </a:r>
            <a:r>
              <a:rPr lang="fr-FR" dirty="0">
                <a:hlinkClick r:id="rId10"/>
              </a:rPr>
              <a:t>de</a:t>
            </a:r>
            <a:r>
              <a:rPr lang="fr-FR" i="1" dirty="0">
                <a:hlinkClick r:id="rId10"/>
              </a:rPr>
              <a:t> </a:t>
            </a:r>
            <a:r>
              <a:rPr lang="fr-FR" dirty="0">
                <a:hlinkClick r:id="rId10"/>
              </a:rPr>
              <a:t>1890-1891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8BE92A8-B1EB-4105-BE13-57AF3AE60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5" y="2999989"/>
            <a:ext cx="3267531" cy="382005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83DBF7D-92B1-41C5-AB7E-54871A89CC03}"/>
              </a:ext>
            </a:extLst>
          </p:cNvPr>
          <p:cNvSpPr txBox="1"/>
          <p:nvPr/>
        </p:nvSpPr>
        <p:spPr>
          <a:xfrm>
            <a:off x="3335932" y="2914668"/>
            <a:ext cx="262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Evolution de la population active entre 1851 et 1911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E82BB2-6691-4BD5-AD7F-7BB3DCBB8F48}"/>
              </a:ext>
            </a:extLst>
          </p:cNvPr>
          <p:cNvSpPr txBox="1"/>
          <p:nvPr/>
        </p:nvSpPr>
        <p:spPr>
          <a:xfrm>
            <a:off x="6932904" y="2930056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11080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293CA6-538F-44F4-8EEB-255CB43040B2}"/>
              </a:ext>
            </a:extLst>
          </p:cNvPr>
          <p:cNvSpPr txBox="1"/>
          <p:nvPr/>
        </p:nvSpPr>
        <p:spPr>
          <a:xfrm>
            <a:off x="345439" y="66530"/>
            <a:ext cx="91559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La main d’œuvre se renouvelle</a:t>
            </a:r>
          </a:p>
          <a:p>
            <a:pPr algn="just"/>
            <a:endParaRPr lang="fr-FR" sz="1000" b="1" dirty="0"/>
          </a:p>
          <a:p>
            <a:pPr marL="628650" lvl="1" indent="-274638"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rgbClr val="0070C0"/>
                </a:solidFill>
              </a:rPr>
              <a:t>Le monde du travail s’ouvre à l’immigration</a:t>
            </a:r>
          </a:p>
          <a:p>
            <a:pPr marL="354012" lvl="1"/>
            <a:endParaRPr lang="fr-FR" sz="500" dirty="0">
              <a:solidFill>
                <a:srgbClr val="0070C0"/>
              </a:solidFill>
            </a:endParaRPr>
          </a:p>
          <a:p>
            <a:pPr marL="630238"/>
            <a:r>
              <a:rPr lang="fr-FR" b="1" dirty="0">
                <a:solidFill>
                  <a:srgbClr val="0070C0"/>
                </a:solidFill>
              </a:rPr>
              <a:t>Besoins de MO </a:t>
            </a:r>
            <a:r>
              <a:rPr lang="fr-FR" dirty="0">
                <a:solidFill>
                  <a:srgbClr val="0070C0"/>
                </a:solidFill>
              </a:rPr>
              <a:t>dans l’industrie, </a:t>
            </a:r>
            <a:r>
              <a:rPr lang="fr-FR" u="sng" dirty="0">
                <a:solidFill>
                  <a:srgbClr val="0070C0"/>
                </a:solidFill>
              </a:rPr>
              <a:t>mais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faible natalité</a:t>
            </a:r>
            <a:r>
              <a:rPr lang="fr-FR" dirty="0">
                <a:solidFill>
                  <a:srgbClr val="0070C0"/>
                </a:solidFill>
              </a:rPr>
              <a:t> en France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appel à </a:t>
            </a:r>
            <a:r>
              <a:rPr lang="fr-FR" dirty="0">
                <a:solidFill>
                  <a:srgbClr val="0070C0"/>
                </a:solidFill>
              </a:rPr>
              <a:t>l’</a:t>
            </a:r>
            <a:r>
              <a:rPr lang="fr-FR" b="1" u="sng" dirty="0">
                <a:solidFill>
                  <a:srgbClr val="FF0000"/>
                </a:solidFill>
              </a:rPr>
              <a:t>immigration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endParaRPr lang="fr-FR" sz="500" dirty="0">
              <a:solidFill>
                <a:srgbClr val="0070C0"/>
              </a:solidFill>
            </a:endParaRPr>
          </a:p>
          <a:p>
            <a:pPr marL="628650">
              <a:tabLst>
                <a:tab pos="628650" algn="l"/>
              </a:tabLst>
            </a:pPr>
            <a:r>
              <a:rPr lang="fr-FR" b="1" u="sng" dirty="0">
                <a:solidFill>
                  <a:srgbClr val="FF0000"/>
                </a:solidFill>
              </a:rPr>
              <a:t>1889</a:t>
            </a:r>
            <a:r>
              <a:rPr lang="fr-FR" dirty="0"/>
              <a:t> : </a:t>
            </a:r>
            <a:r>
              <a:rPr lang="fr-FR" b="1" dirty="0">
                <a:solidFill>
                  <a:srgbClr val="0070C0"/>
                </a:solidFill>
              </a:rPr>
              <a:t>loi</a:t>
            </a:r>
            <a:r>
              <a:rPr lang="fr-FR" dirty="0">
                <a:solidFill>
                  <a:srgbClr val="0070C0"/>
                </a:solidFill>
              </a:rPr>
              <a:t> fixe les conditions de </a:t>
            </a:r>
            <a:r>
              <a:rPr lang="fr-FR" b="1" u="sng" dirty="0">
                <a:solidFill>
                  <a:srgbClr val="FF0000"/>
                </a:solidFill>
              </a:rPr>
              <a:t>naturalisation</a:t>
            </a:r>
            <a:r>
              <a:rPr lang="fr-FR" dirty="0">
                <a:solidFill>
                  <a:srgbClr val="0070C0"/>
                </a:solidFill>
              </a:rPr>
              <a:t>.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917E84-8ADC-4669-997C-39466C61DD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" y="3089451"/>
            <a:ext cx="3858975" cy="37020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76D2C4-3AD7-4D62-93F6-9D21B02F0394}"/>
              </a:ext>
            </a:extLst>
          </p:cNvPr>
          <p:cNvSpPr txBox="1"/>
          <p:nvPr/>
        </p:nvSpPr>
        <p:spPr>
          <a:xfrm>
            <a:off x="345439" y="1620802"/>
            <a:ext cx="118465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algn="just"/>
            <a:r>
              <a:rPr lang="fr-FR" b="1" dirty="0">
                <a:solidFill>
                  <a:srgbClr val="0070C0"/>
                </a:solidFill>
              </a:rPr>
              <a:t>Main-d’œuvre étrangère</a:t>
            </a:r>
            <a:r>
              <a:rPr lang="fr-FR" dirty="0">
                <a:solidFill>
                  <a:srgbClr val="0070C0"/>
                </a:solidFill>
              </a:rPr>
              <a:t> = « </a:t>
            </a:r>
            <a:r>
              <a:rPr lang="fr-FR" b="1" dirty="0">
                <a:solidFill>
                  <a:srgbClr val="0070C0"/>
                </a:solidFill>
              </a:rPr>
              <a:t>avantages</a:t>
            </a:r>
            <a:r>
              <a:rPr lang="fr-FR" dirty="0">
                <a:solidFill>
                  <a:srgbClr val="0070C0"/>
                </a:solidFill>
              </a:rPr>
              <a:t> » : </a:t>
            </a:r>
            <a:r>
              <a:rPr lang="fr-FR" sz="1700" dirty="0">
                <a:solidFill>
                  <a:srgbClr val="0070C0"/>
                </a:solidFill>
              </a:rPr>
              <a:t>salaires moindres, faibles revendications… </a:t>
            </a:r>
          </a:p>
          <a:p>
            <a:pPr algn="just"/>
            <a:endParaRPr lang="fr-FR" sz="500" dirty="0">
              <a:solidFill>
                <a:srgbClr val="0070C0"/>
              </a:solidFill>
            </a:endParaRPr>
          </a:p>
          <a:p>
            <a:pPr marL="628650" algn="just"/>
            <a:r>
              <a:rPr lang="fr-FR" u="sng" dirty="0">
                <a:solidFill>
                  <a:srgbClr val="0070C0"/>
                </a:solidFill>
              </a:rPr>
              <a:t>Mais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tensions</a:t>
            </a:r>
            <a:r>
              <a:rPr lang="fr-FR" dirty="0">
                <a:solidFill>
                  <a:srgbClr val="0070C0"/>
                </a:solidFill>
              </a:rPr>
              <a:t> et </a:t>
            </a:r>
            <a:r>
              <a:rPr lang="fr-FR" b="1" dirty="0">
                <a:solidFill>
                  <a:srgbClr val="0070C0"/>
                </a:solidFill>
              </a:rPr>
              <a:t>xénophobie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u="sng" dirty="0">
                <a:solidFill>
                  <a:srgbClr val="FF0000"/>
                </a:solidFill>
              </a:rPr>
              <a:t>1893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: massacre d’Italiens à </a:t>
            </a:r>
            <a:r>
              <a:rPr lang="fr-FR" b="1" u="sng" dirty="0">
                <a:solidFill>
                  <a:srgbClr val="FF0000"/>
                </a:solidFill>
              </a:rPr>
              <a:t>Aigues-Mortes</a:t>
            </a:r>
            <a:r>
              <a:rPr lang="fr-FR" dirty="0">
                <a:solidFill>
                  <a:srgbClr val="0070C0"/>
                </a:solidFill>
              </a:rPr>
              <a:t>.</a:t>
            </a:r>
            <a:r>
              <a:rPr lang="fr-FR" dirty="0"/>
              <a:t> </a:t>
            </a:r>
          </a:p>
          <a:p>
            <a:pPr marL="628650" algn="just"/>
            <a:endParaRPr lang="fr-FR" sz="500" dirty="0"/>
          </a:p>
          <a:p>
            <a:pPr marL="628650" algn="just"/>
            <a:r>
              <a:rPr lang="fr-FR" b="1" dirty="0">
                <a:solidFill>
                  <a:srgbClr val="0070C0"/>
                </a:solidFill>
              </a:rPr>
              <a:t>Début XXème siècle</a:t>
            </a:r>
            <a:r>
              <a:rPr lang="fr-FR" dirty="0">
                <a:solidFill>
                  <a:srgbClr val="0070C0"/>
                </a:solidFill>
              </a:rPr>
              <a:t> : + d’</a:t>
            </a:r>
            <a:r>
              <a:rPr lang="fr-FR" b="1" dirty="0">
                <a:solidFill>
                  <a:srgbClr val="0070C0"/>
                </a:solidFill>
              </a:rPr>
              <a:t>1 million d’immigrés en France </a:t>
            </a:r>
            <a:r>
              <a:rPr lang="fr-FR" sz="1700" dirty="0">
                <a:solidFill>
                  <a:srgbClr val="0070C0"/>
                </a:solidFill>
              </a:rPr>
              <a:t>(= Italiens, Belges et Polonais, surtout Est et Sud de la France).   </a:t>
            </a:r>
          </a:p>
          <a:p>
            <a:pPr marL="628650" algn="just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6EB6B3-D59D-4CEE-A862-777159232EFF}"/>
              </a:ext>
            </a:extLst>
          </p:cNvPr>
          <p:cNvSpPr txBox="1"/>
          <p:nvPr/>
        </p:nvSpPr>
        <p:spPr>
          <a:xfrm>
            <a:off x="3904810" y="5224297"/>
            <a:ext cx="3858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Le 17 août 1893, à Aigues-Mortes dans le Gard, de Italiens employés dans les salines sont massacrés par des ouvriers français, révoltés par l’embauche d’étrangers en pleine crise économique. Le bilan officiel est de 8 morts et d’une cinquantaine de blessés, tous Italiens. C’est le plus grave incident de ce genre connu par la France.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FF45A36-41FA-4EFB-9126-C458537DDD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540" y="2807229"/>
            <a:ext cx="2724150" cy="40221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8B1BE3-A21F-4E4A-9AAC-F48E739F4642}"/>
              </a:ext>
            </a:extLst>
          </p:cNvPr>
          <p:cNvSpPr txBox="1"/>
          <p:nvPr/>
        </p:nvSpPr>
        <p:spPr>
          <a:xfrm rot="5400000">
            <a:off x="3118569" y="3777664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9ED228-6C6E-4C05-AF58-677F594F96D7}"/>
              </a:ext>
            </a:extLst>
          </p:cNvPr>
          <p:cNvSpPr txBox="1"/>
          <p:nvPr/>
        </p:nvSpPr>
        <p:spPr>
          <a:xfrm rot="16200000">
            <a:off x="8407335" y="3564895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20407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475</Words>
  <Application>Microsoft Office PowerPoint</Application>
  <PresentationFormat>Grand écran</PresentationFormat>
  <Paragraphs>61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Yu Mincho Light</vt:lpstr>
      <vt:lpstr>Arial</vt:lpstr>
      <vt:lpstr>Calibri</vt:lpstr>
      <vt:lpstr>Calibri Light</vt:lpstr>
      <vt:lpstr>John Handy LET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202</cp:revision>
  <dcterms:created xsi:type="dcterms:W3CDTF">2020-05-01T14:39:49Z</dcterms:created>
  <dcterms:modified xsi:type="dcterms:W3CDTF">2021-09-23T17:35:48Z</dcterms:modified>
</cp:coreProperties>
</file>