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50" autoAdjust="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4C014-ABE8-49E3-B5B4-B1F9A255B2C1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96E0A-3CF6-4E19-ADA8-5C9F31945D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019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A0C30A-DB04-4706-BD6B-0191C656E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255F5D6-BA21-4F85-A551-0911A91C94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7B7140-D9E8-43E8-AD89-0806EE69A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7ED4-86FF-4BEA-9142-29819BE77537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78331D-6CD3-4361-A0E5-6DD37C8C3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188029-A6F2-4B6B-B014-3EB46ECE7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3FF8-1F0F-44BA-97EA-B6AC6EEDD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137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8A7A09-359C-483E-AF36-996475885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FBAF1C0-BD22-4EC3-B329-523BD644CF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5D31D0-EB30-42AA-BFD0-039500E55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7ED4-86FF-4BEA-9142-29819BE77537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46DC75-43D1-4EC6-94D4-EC4725FE8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A5FC2A-E16A-40E8-8A60-98224FFA1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3FF8-1F0F-44BA-97EA-B6AC6EEDD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509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164B18E-7326-4FAD-80A0-C033338296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F899D6E-F60B-4A66-984F-132870A8B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ACD5B1-2F57-43EF-B7C8-5BED578C3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7ED4-86FF-4BEA-9142-29819BE77537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038D78-C02E-4B80-A821-3D8D1C4F3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5D5E9D-34D1-4FC1-ACA6-CA135F207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3FF8-1F0F-44BA-97EA-B6AC6EEDD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7598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E215B8-8446-449F-A9A1-B47C1D5AE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33751F-7DF5-49F9-89BD-47980BC85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74701B-0613-49C5-9FA5-6D17435D5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7ED4-86FF-4BEA-9142-29819BE77537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D3F6370-1714-4BEB-AC5E-CF6CBDEC4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250421-80E0-4AF5-A157-87DCC4A34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3FF8-1F0F-44BA-97EA-B6AC6EEDD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06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E273CF-AF26-43A4-9E98-0CA1398FE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4D260B-0EF8-4E08-9309-E80B8F8BF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4114FC-1E46-41E9-8968-F4CB81214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7ED4-86FF-4BEA-9142-29819BE77537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D05A0D-3084-4BD5-92CE-6C45A1F87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B9ED97-657B-4080-B4CD-41137C97F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3FF8-1F0F-44BA-97EA-B6AC6EEDD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619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D3D7E4-D217-4396-BD84-3FEC0B92B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8AD328-B0A9-4DCF-AC71-E94FA14F9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9A35A5E-E2FF-407E-9AA6-34B3B5A77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3F85A2A-A6AB-475F-A5EE-9716EDB45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7ED4-86FF-4BEA-9142-29819BE77537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956A532-9D6C-40AF-8B03-93A904265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286F6B-B1DB-43D5-8A27-437E4251D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3FF8-1F0F-44BA-97EA-B6AC6EEDD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072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9D2FB6-071D-447D-A243-0EBFBA7FA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D8CCDC-6031-41D4-96D1-6481822D27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CAC6437-E443-4C2D-BDF2-104713ED1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13AF488-4B12-41D8-A758-260E8A828A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A2EF003-B208-4FB4-8FD1-BA6E643E8E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C55BB3-9D64-48AB-8CD2-35C8B489A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7ED4-86FF-4BEA-9142-29819BE77537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729905F-82C9-4F78-9781-A3AE3365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81A10E3-5EB1-4D8B-88AD-7E36494E1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3FF8-1F0F-44BA-97EA-B6AC6EEDD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3222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393172-6DDF-49E4-B6AA-5E38EF6F7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883CB50-F8A2-4471-9D1B-53D6DE6E0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7ED4-86FF-4BEA-9142-29819BE77537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C06826F-728E-4AFF-996B-97CE94CA0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E2EAF43-BADE-4CF9-AF46-3DEC4F531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3FF8-1F0F-44BA-97EA-B6AC6EEDD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94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B4F201C-6136-49D3-9B50-6A8D06576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7ED4-86FF-4BEA-9142-29819BE77537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825F97D-4B01-4CAE-85D2-18E1DEAA7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310406-6F65-406B-9368-C012804F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3FF8-1F0F-44BA-97EA-B6AC6EEDD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9089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7DE494-E4CA-4882-8C55-2EC9E6F6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8706B4-E3B2-41BC-A7AD-2E9AC0A57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4B21267-959B-4C2D-935E-FED7738B5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8F68830-280C-4B13-BD8A-03C07E0A5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7ED4-86FF-4BEA-9142-29819BE77537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C0A4533-C75C-4034-8245-62E1C5931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5649B8-83FA-41D4-8AA0-7794B96DF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3FF8-1F0F-44BA-97EA-B6AC6EEDD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82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9087B2-7D79-4A10-8D20-771A0AE0F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6E733DB-E01F-4121-8EA8-AFFC32E200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AF50642-E50D-459E-8533-09D05BCF2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137F21B-F8FF-4862-A487-509DE122F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7ED4-86FF-4BEA-9142-29819BE77537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11011E6-F148-4E6B-B701-2388990FD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48CF883-7BA1-4715-8995-15B64B405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23FF8-1F0F-44BA-97EA-B6AC6EEDD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54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D0471FC-3885-468C-9BED-060B31D12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C0D17E-7933-42F3-98DE-AE14169D7F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2B223A7-A4E2-45EA-82E3-F8B8C55263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47ED4-86FF-4BEA-9142-29819BE77537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00E8AA-BE54-4861-BDBB-4AAAC707F3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F62D60-CDF2-4823-8B28-C78A6F771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23FF8-1F0F-44BA-97EA-B6AC6EEDD6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834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histoire-image.org/fr/etudes/age-presse" TargetMode="External"/><Relationship Id="rId3" Type="http://schemas.openxmlformats.org/officeDocument/2006/relationships/image" Target="../media/image5.jpg"/><Relationship Id="rId7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histoire-image.org/fr/etudes/cinematographe-lumiere" TargetMode="External"/><Relationship Id="rId5" Type="http://schemas.openxmlformats.org/officeDocument/2006/relationships/image" Target="../media/image6.jpg"/><Relationship Id="rId10" Type="http://schemas.openxmlformats.org/officeDocument/2006/relationships/hyperlink" Target="https://histoire-image.org/fr/etudes/biarritz-autre-cote" TargetMode="External"/><Relationship Id="rId4" Type="http://schemas.openxmlformats.org/officeDocument/2006/relationships/hyperlink" Target="https://histoire-image.org/fr/etudes/representer-guinguettes" TargetMode="External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D649058-5EDC-492B-A277-F327C1560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25E17BF-683C-4ACA-804B-8D4958226185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fr-FR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hn Handy LET"/>
              </a:rPr>
              <a:t>- Les contradictions d’une société qui se modernise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8CE61EF-6389-4D12-9078-61F80C2D5351}"/>
              </a:ext>
            </a:extLst>
          </p:cNvPr>
          <p:cNvSpPr txBox="1"/>
          <p:nvPr/>
        </p:nvSpPr>
        <p:spPr>
          <a:xfrm>
            <a:off x="1" y="579712"/>
            <a:ext cx="12192000" cy="523220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357188" algn="just"/>
            <a:r>
              <a:rPr lang="fr-FR" sz="28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hn Handy LET"/>
              </a:rPr>
              <a:t>A- Une amélioration générale des conditions de vie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E8E7C24-1F2C-4EC1-99F6-CFA4228F3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39012"/>
            <a:ext cx="12192000" cy="518091"/>
          </a:xfrm>
          <a:prstGeom prst="rect">
            <a:avLst/>
          </a:prstGeom>
          <a:solidFill>
            <a:srgbClr val="7F7F7F">
              <a:alpha val="69804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2700" marR="5080" algn="ctr">
              <a:spcBef>
                <a:spcPts val="225"/>
              </a:spcBef>
            </a:pPr>
            <a:r>
              <a:rPr lang="fr-FR" sz="1400" b="1" i="1" dirty="0">
                <a:solidFill>
                  <a:schemeClr val="bg1"/>
                </a:solidFill>
              </a:rPr>
              <a:t>La France industrialisée</a:t>
            </a:r>
          </a:p>
          <a:p>
            <a:pPr marL="12700" marR="5080" algn="ctr">
              <a:spcBef>
                <a:spcPts val="225"/>
              </a:spcBef>
            </a:pPr>
            <a:r>
              <a:rPr lang="fr-FR" sz="1200" b="1" i="1" spc="-5" dirty="0">
                <a:solidFill>
                  <a:schemeClr val="bg1"/>
                </a:solidFill>
                <a:cs typeface="Calibri"/>
              </a:rPr>
              <a:t>Gare et usines à Saint-Denis</a:t>
            </a:r>
            <a:r>
              <a:rPr lang="fr-FR" sz="1200" b="1" spc="-5" dirty="0">
                <a:solidFill>
                  <a:schemeClr val="bg1"/>
                </a:solidFill>
                <a:cs typeface="Calibri"/>
              </a:rPr>
              <a:t>, Maurice </a:t>
            </a:r>
            <a:r>
              <a:rPr lang="fr-FR" sz="1200" b="1" spc="-5" dirty="0" err="1">
                <a:solidFill>
                  <a:schemeClr val="bg1"/>
                </a:solidFill>
                <a:cs typeface="Calibri"/>
              </a:rPr>
              <a:t>Falliès</a:t>
            </a:r>
            <a:r>
              <a:rPr lang="fr-FR" sz="1200" b="1" spc="-20" dirty="0">
                <a:solidFill>
                  <a:schemeClr val="bg1"/>
                </a:solidFill>
                <a:cs typeface="Calibri"/>
              </a:rPr>
              <a:t>, huile sur toile, début du XXe siècle(Musée de l’Île-de -France de Sceaux)</a:t>
            </a:r>
            <a:endParaRPr lang="fr-FR" sz="1200" b="1" dirty="0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479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D649058-5EDC-492B-A277-F327C1560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E445DE7-0969-48C4-ADD7-8D334B0B65F8}"/>
              </a:ext>
            </a:extLst>
          </p:cNvPr>
          <p:cNvSpPr/>
          <p:nvPr/>
        </p:nvSpPr>
        <p:spPr>
          <a:xfrm>
            <a:off x="-1" y="-4505"/>
            <a:ext cx="12192000" cy="6877896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b="1" dirty="0">
                <a:solidFill>
                  <a:schemeClr val="tx2"/>
                </a:solidFill>
                <a:latin typeface="Tw Cen MT" pitchFamily="34" charset="0"/>
              </a:rPr>
              <a:t> </a:t>
            </a:r>
          </a:p>
          <a:p>
            <a:pPr algn="just">
              <a:buFont typeface="Wingdings" pitchFamily="2" charset="2"/>
              <a:buChar char="q"/>
            </a:pPr>
            <a:endParaRPr lang="fr-FR" b="1" dirty="0">
              <a:solidFill>
                <a:schemeClr val="tx2"/>
              </a:solidFill>
              <a:latin typeface="Tw Cen MT" pitchFamily="34" charset="0"/>
            </a:endParaRPr>
          </a:p>
          <a:p>
            <a:pPr algn="ctr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25E17BF-683C-4ACA-804B-8D4958226185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fr-FR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hn Handy LET"/>
              </a:rPr>
              <a:t>- Les contradictions d’une société qui se modernise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8CE61EF-6389-4D12-9078-61F80C2D5351}"/>
              </a:ext>
            </a:extLst>
          </p:cNvPr>
          <p:cNvSpPr txBox="1"/>
          <p:nvPr/>
        </p:nvSpPr>
        <p:spPr>
          <a:xfrm>
            <a:off x="127091" y="570055"/>
            <a:ext cx="11937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7188" algn="just"/>
            <a:r>
              <a:rPr lang="fr-FR" sz="28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hn Handy LET"/>
              </a:rPr>
              <a:t>A- Une amélioration générale des conditions de vie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13E0B0C8-94FD-493B-BDD2-9E158B9E35AA}"/>
              </a:ext>
            </a:extLst>
          </p:cNvPr>
          <p:cNvCxnSpPr>
            <a:cxnSpLocks/>
          </p:cNvCxnSpPr>
          <p:nvPr/>
        </p:nvCxnSpPr>
        <p:spPr>
          <a:xfrm flipV="1">
            <a:off x="1742293" y="2335819"/>
            <a:ext cx="680907" cy="76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33139004-2908-4292-8FFF-0833337FECC9}"/>
              </a:ext>
            </a:extLst>
          </p:cNvPr>
          <p:cNvCxnSpPr>
            <a:cxnSpLocks/>
          </p:cNvCxnSpPr>
          <p:nvPr/>
        </p:nvCxnSpPr>
        <p:spPr>
          <a:xfrm flipV="1">
            <a:off x="3840333" y="2337048"/>
            <a:ext cx="680907" cy="76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8D86E19B-D192-48E6-9AE2-60C2D59A00AB}"/>
              </a:ext>
            </a:extLst>
          </p:cNvPr>
          <p:cNvSpPr txBox="1"/>
          <p:nvPr/>
        </p:nvSpPr>
        <p:spPr>
          <a:xfrm>
            <a:off x="345440" y="1244957"/>
            <a:ext cx="11846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2000" b="1" i="1" dirty="0"/>
              <a:t> Les Français sont de plus en plus nombreux</a:t>
            </a:r>
          </a:p>
        </p:txBody>
      </p:sp>
      <p:sp>
        <p:nvSpPr>
          <p:cNvPr id="27" name="object 3">
            <a:extLst>
              <a:ext uri="{FF2B5EF4-FFF2-40B4-BE49-F238E27FC236}">
                <a16:creationId xmlns:a16="http://schemas.microsoft.com/office/drawing/2014/main" id="{F688B5F9-3F13-46E4-BC5E-AA24562239C5}"/>
              </a:ext>
            </a:extLst>
          </p:cNvPr>
          <p:cNvSpPr/>
          <p:nvPr/>
        </p:nvSpPr>
        <p:spPr>
          <a:xfrm>
            <a:off x="8915238" y="3227441"/>
            <a:ext cx="3225344" cy="359679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23CCA55-FD01-4F49-A9A2-9822FEE2E7DC}"/>
              </a:ext>
            </a:extLst>
          </p:cNvPr>
          <p:cNvSpPr txBox="1"/>
          <p:nvPr/>
        </p:nvSpPr>
        <p:spPr>
          <a:xfrm>
            <a:off x="738733" y="2883824"/>
            <a:ext cx="815473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fr-FR" b="1" dirty="0">
                <a:solidFill>
                  <a:srgbClr val="0070C0"/>
                </a:solidFill>
              </a:rPr>
              <a:t>Population</a:t>
            </a:r>
            <a:r>
              <a:rPr lang="fr-FR" dirty="0">
                <a:solidFill>
                  <a:srgbClr val="0070C0"/>
                </a:solidFill>
              </a:rPr>
              <a:t> en </a:t>
            </a:r>
            <a:r>
              <a:rPr lang="fr-FR" b="1" dirty="0">
                <a:solidFill>
                  <a:srgbClr val="FF0000"/>
                </a:solidFill>
              </a:rPr>
              <a:t>1851</a:t>
            </a:r>
            <a:r>
              <a:rPr lang="fr-FR" dirty="0"/>
              <a:t> </a:t>
            </a:r>
            <a:r>
              <a:rPr lang="fr-FR" dirty="0">
                <a:solidFill>
                  <a:srgbClr val="0070C0"/>
                </a:solidFill>
              </a:rPr>
              <a:t>=</a:t>
            </a:r>
            <a:r>
              <a:rPr lang="fr-FR" dirty="0"/>
              <a:t> </a:t>
            </a:r>
            <a:r>
              <a:rPr lang="fr-FR" b="1" dirty="0">
                <a:solidFill>
                  <a:srgbClr val="0070C0"/>
                </a:solidFill>
              </a:rPr>
              <a:t>35,8 millions</a:t>
            </a:r>
            <a:r>
              <a:rPr lang="fr-FR" dirty="0">
                <a:solidFill>
                  <a:srgbClr val="0070C0"/>
                </a:solidFill>
              </a:rPr>
              <a:t> d’habitants ;</a:t>
            </a:r>
            <a:r>
              <a:rPr lang="fr-FR" dirty="0"/>
              <a:t> </a:t>
            </a:r>
            <a:r>
              <a:rPr lang="fr-FR" b="1" dirty="0">
                <a:solidFill>
                  <a:srgbClr val="0070C0"/>
                </a:solidFill>
              </a:rPr>
              <a:t>population</a:t>
            </a:r>
            <a:r>
              <a:rPr lang="fr-FR" dirty="0"/>
              <a:t> </a:t>
            </a:r>
            <a:r>
              <a:rPr lang="fr-FR" dirty="0">
                <a:solidFill>
                  <a:srgbClr val="0070C0"/>
                </a:solidFill>
              </a:rPr>
              <a:t>en</a:t>
            </a:r>
            <a:r>
              <a:rPr lang="fr-FR" dirty="0"/>
              <a:t> </a:t>
            </a:r>
            <a:r>
              <a:rPr lang="fr-FR" b="1" dirty="0">
                <a:solidFill>
                  <a:srgbClr val="FF0000"/>
                </a:solidFill>
              </a:rPr>
              <a:t>1900</a:t>
            </a:r>
            <a:r>
              <a:rPr lang="fr-FR" dirty="0"/>
              <a:t> </a:t>
            </a:r>
            <a:r>
              <a:rPr lang="fr-FR" dirty="0">
                <a:solidFill>
                  <a:srgbClr val="0070C0"/>
                </a:solidFill>
              </a:rPr>
              <a:t>=</a:t>
            </a:r>
            <a:r>
              <a:rPr lang="fr-FR" dirty="0"/>
              <a:t> </a:t>
            </a:r>
            <a:r>
              <a:rPr lang="fr-FR" b="1" dirty="0">
                <a:solidFill>
                  <a:srgbClr val="0070C0"/>
                </a:solidFill>
              </a:rPr>
              <a:t>38,8 millions.</a:t>
            </a:r>
          </a:p>
          <a:p>
            <a:pPr algn="just"/>
            <a:endParaRPr lang="fr-FR" sz="2000" b="1" i="1" u="sng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pPr algn="just"/>
            <a:r>
              <a:rPr lang="fr-FR" b="1" u="sng" dirty="0">
                <a:solidFill>
                  <a:srgbClr val="FF0000"/>
                </a:solidFill>
              </a:rPr>
              <a:t>1896-1914</a:t>
            </a:r>
            <a:r>
              <a:rPr lang="fr-FR" dirty="0">
                <a:solidFill>
                  <a:srgbClr val="7030A0"/>
                </a:solidFill>
              </a:rPr>
              <a:t> </a:t>
            </a:r>
            <a:r>
              <a:rPr lang="fr-FR" dirty="0"/>
              <a:t>: </a:t>
            </a:r>
            <a:r>
              <a:rPr lang="fr-FR" b="1" dirty="0">
                <a:solidFill>
                  <a:srgbClr val="0070C0"/>
                </a:solidFill>
              </a:rPr>
              <a:t>niveau de vie inédit</a:t>
            </a:r>
            <a:r>
              <a:rPr lang="fr-FR" dirty="0">
                <a:solidFill>
                  <a:srgbClr val="0070C0"/>
                </a:solidFill>
              </a:rPr>
              <a:t> = </a:t>
            </a:r>
            <a:r>
              <a:rPr lang="fr-FR" b="1" dirty="0">
                <a:solidFill>
                  <a:srgbClr val="FF0000"/>
                </a:solidFill>
              </a:rPr>
              <a:t>« </a:t>
            </a:r>
            <a:r>
              <a:rPr lang="fr-FR" b="1" u="sng" dirty="0">
                <a:solidFill>
                  <a:srgbClr val="FF0000"/>
                </a:solidFill>
              </a:rPr>
              <a:t>Belle époque</a:t>
            </a:r>
            <a:r>
              <a:rPr lang="fr-FR" b="1" dirty="0">
                <a:solidFill>
                  <a:srgbClr val="FF0000"/>
                </a:solidFill>
              </a:rPr>
              <a:t> »</a:t>
            </a:r>
            <a:r>
              <a:rPr lang="fr-FR" b="1" dirty="0">
                <a:solidFill>
                  <a:schemeClr val="accent1"/>
                </a:solidFill>
              </a:rPr>
              <a:t>.</a:t>
            </a:r>
            <a:endParaRPr lang="fr-FR" dirty="0">
              <a:solidFill>
                <a:schemeClr val="accent1"/>
              </a:solidFill>
            </a:endParaRPr>
          </a:p>
        </p:txBody>
      </p:sp>
      <p:grpSp>
        <p:nvGrpSpPr>
          <p:cNvPr id="115" name="Groupe 114">
            <a:extLst>
              <a:ext uri="{FF2B5EF4-FFF2-40B4-BE49-F238E27FC236}">
                <a16:creationId xmlns:a16="http://schemas.microsoft.com/office/drawing/2014/main" id="{B02B2540-C968-4C7C-9A7C-EB73D4CA7AEF}"/>
              </a:ext>
            </a:extLst>
          </p:cNvPr>
          <p:cNvGrpSpPr/>
          <p:nvPr/>
        </p:nvGrpSpPr>
        <p:grpSpPr>
          <a:xfrm>
            <a:off x="4739900" y="1948340"/>
            <a:ext cx="1599786" cy="565150"/>
            <a:chOff x="4739900" y="1893910"/>
            <a:chExt cx="1599786" cy="565150"/>
          </a:xfrm>
        </p:grpSpPr>
        <p:grpSp>
          <p:nvGrpSpPr>
            <p:cNvPr id="67" name="Group 137">
              <a:extLst>
                <a:ext uri="{FF2B5EF4-FFF2-40B4-BE49-F238E27FC236}">
                  <a16:creationId xmlns:a16="http://schemas.microsoft.com/office/drawing/2014/main" id="{437BECE7-C872-4FAE-93A2-3689F72CFCD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089448" y="1893910"/>
              <a:ext cx="784225" cy="565150"/>
              <a:chOff x="107" y="2643"/>
              <a:chExt cx="850" cy="614"/>
            </a:xfrm>
            <a:solidFill>
              <a:schemeClr val="tx1"/>
            </a:solidFill>
          </p:grpSpPr>
          <p:sp>
            <p:nvSpPr>
              <p:cNvPr id="68" name="Freeform 138">
                <a:extLst>
                  <a:ext uri="{FF2B5EF4-FFF2-40B4-BE49-F238E27FC236}">
                    <a16:creationId xmlns:a16="http://schemas.microsoft.com/office/drawing/2014/main" id="{F2E226E6-1FF2-4D92-8DEF-11B0AE12B17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4" y="2643"/>
                <a:ext cx="236" cy="236"/>
              </a:xfrm>
              <a:custGeom>
                <a:avLst/>
                <a:gdLst>
                  <a:gd name="T0" fmla="*/ 20346 w 100"/>
                  <a:gd name="T1" fmla="*/ 40786 h 100"/>
                  <a:gd name="T2" fmla="*/ 0 w 100"/>
                  <a:gd name="T3" fmla="*/ 20346 h 100"/>
                  <a:gd name="T4" fmla="*/ 20346 w 100"/>
                  <a:gd name="T5" fmla="*/ 0 h 100"/>
                  <a:gd name="T6" fmla="*/ 40786 w 100"/>
                  <a:gd name="T7" fmla="*/ 20346 h 100"/>
                  <a:gd name="T8" fmla="*/ 20346 w 100"/>
                  <a:gd name="T9" fmla="*/ 40786 h 100"/>
                  <a:gd name="T10" fmla="*/ 20346 w 100"/>
                  <a:gd name="T11" fmla="*/ 8121 h 100"/>
                  <a:gd name="T12" fmla="*/ 8121 w 100"/>
                  <a:gd name="T13" fmla="*/ 20346 h 100"/>
                  <a:gd name="T14" fmla="*/ 20346 w 100"/>
                  <a:gd name="T15" fmla="*/ 32665 h 100"/>
                  <a:gd name="T16" fmla="*/ 32665 w 100"/>
                  <a:gd name="T17" fmla="*/ 20346 h 100"/>
                  <a:gd name="T18" fmla="*/ 20346 w 100"/>
                  <a:gd name="T19" fmla="*/ 8121 h 1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0" h="100">
                    <a:moveTo>
                      <a:pt x="50" y="100"/>
                    </a:moveTo>
                    <a:cubicBezTo>
                      <a:pt x="22" y="100"/>
                      <a:pt x="0" y="78"/>
                      <a:pt x="0" y="50"/>
                    </a:cubicBezTo>
                    <a:cubicBezTo>
                      <a:pt x="0" y="22"/>
                      <a:pt x="22" y="0"/>
                      <a:pt x="50" y="0"/>
                    </a:cubicBezTo>
                    <a:cubicBezTo>
                      <a:pt x="78" y="0"/>
                      <a:pt x="100" y="22"/>
                      <a:pt x="100" y="50"/>
                    </a:cubicBezTo>
                    <a:cubicBezTo>
                      <a:pt x="100" y="78"/>
                      <a:pt x="78" y="100"/>
                      <a:pt x="50" y="100"/>
                    </a:cubicBezTo>
                    <a:close/>
                    <a:moveTo>
                      <a:pt x="50" y="20"/>
                    </a:moveTo>
                    <a:cubicBezTo>
                      <a:pt x="33" y="20"/>
                      <a:pt x="20" y="33"/>
                      <a:pt x="20" y="50"/>
                    </a:cubicBezTo>
                    <a:cubicBezTo>
                      <a:pt x="20" y="67"/>
                      <a:pt x="33" y="80"/>
                      <a:pt x="50" y="80"/>
                    </a:cubicBezTo>
                    <a:cubicBezTo>
                      <a:pt x="67" y="80"/>
                      <a:pt x="80" y="67"/>
                      <a:pt x="80" y="50"/>
                    </a:cubicBezTo>
                    <a:cubicBezTo>
                      <a:pt x="80" y="33"/>
                      <a:pt x="67" y="20"/>
                      <a:pt x="5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9" name="Freeform 139">
                <a:extLst>
                  <a:ext uri="{FF2B5EF4-FFF2-40B4-BE49-F238E27FC236}">
                    <a16:creationId xmlns:a16="http://schemas.microsoft.com/office/drawing/2014/main" id="{24037DB5-49EA-4E1C-9FD5-850335E1B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" y="2879"/>
                <a:ext cx="330" cy="378"/>
              </a:xfrm>
              <a:custGeom>
                <a:avLst/>
                <a:gdLst>
                  <a:gd name="T0" fmla="*/ 52477 w 140"/>
                  <a:gd name="T1" fmla="*/ 65732 h 160"/>
                  <a:gd name="T2" fmla="*/ 48522 w 140"/>
                  <a:gd name="T3" fmla="*/ 61524 h 160"/>
                  <a:gd name="T4" fmla="*/ 48522 w 140"/>
                  <a:gd name="T5" fmla="*/ 28695 h 160"/>
                  <a:gd name="T6" fmla="*/ 28314 w 140"/>
                  <a:gd name="T7" fmla="*/ 8160 h 160"/>
                  <a:gd name="T8" fmla="*/ 8094 w 140"/>
                  <a:gd name="T9" fmla="*/ 28695 h 160"/>
                  <a:gd name="T10" fmla="*/ 8094 w 140"/>
                  <a:gd name="T11" fmla="*/ 61524 h 160"/>
                  <a:gd name="T12" fmla="*/ 4139 w 140"/>
                  <a:gd name="T13" fmla="*/ 65732 h 160"/>
                  <a:gd name="T14" fmla="*/ 0 w 140"/>
                  <a:gd name="T15" fmla="*/ 61524 h 160"/>
                  <a:gd name="T16" fmla="*/ 0 w 140"/>
                  <a:gd name="T17" fmla="*/ 28695 h 160"/>
                  <a:gd name="T18" fmla="*/ 28314 w 140"/>
                  <a:gd name="T19" fmla="*/ 0 h 160"/>
                  <a:gd name="T20" fmla="*/ 56616 w 140"/>
                  <a:gd name="T21" fmla="*/ 28695 h 160"/>
                  <a:gd name="T22" fmla="*/ 56616 w 140"/>
                  <a:gd name="T23" fmla="*/ 61524 h 160"/>
                  <a:gd name="T24" fmla="*/ 52477 w 140"/>
                  <a:gd name="T25" fmla="*/ 65732 h 16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40" h="160">
                    <a:moveTo>
                      <a:pt x="130" y="160"/>
                    </a:moveTo>
                    <a:cubicBezTo>
                      <a:pt x="124" y="160"/>
                      <a:pt x="120" y="156"/>
                      <a:pt x="120" y="150"/>
                    </a:cubicBezTo>
                    <a:cubicBezTo>
                      <a:pt x="120" y="70"/>
                      <a:pt x="120" y="70"/>
                      <a:pt x="120" y="70"/>
                    </a:cubicBezTo>
                    <a:cubicBezTo>
                      <a:pt x="120" y="42"/>
                      <a:pt x="98" y="20"/>
                      <a:pt x="70" y="20"/>
                    </a:cubicBezTo>
                    <a:cubicBezTo>
                      <a:pt x="42" y="20"/>
                      <a:pt x="20" y="42"/>
                      <a:pt x="20" y="70"/>
                    </a:cubicBezTo>
                    <a:cubicBezTo>
                      <a:pt x="20" y="150"/>
                      <a:pt x="20" y="150"/>
                      <a:pt x="20" y="150"/>
                    </a:cubicBezTo>
                    <a:cubicBezTo>
                      <a:pt x="20" y="156"/>
                      <a:pt x="16" y="160"/>
                      <a:pt x="10" y="160"/>
                    </a:cubicBezTo>
                    <a:cubicBezTo>
                      <a:pt x="4" y="160"/>
                      <a:pt x="0" y="156"/>
                      <a:pt x="0" y="15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31"/>
                      <a:pt x="31" y="0"/>
                      <a:pt x="70" y="0"/>
                    </a:cubicBezTo>
                    <a:cubicBezTo>
                      <a:pt x="109" y="0"/>
                      <a:pt x="140" y="31"/>
                      <a:pt x="140" y="70"/>
                    </a:cubicBezTo>
                    <a:cubicBezTo>
                      <a:pt x="140" y="150"/>
                      <a:pt x="140" y="150"/>
                      <a:pt x="140" y="150"/>
                    </a:cubicBezTo>
                    <a:cubicBezTo>
                      <a:pt x="140" y="156"/>
                      <a:pt x="136" y="160"/>
                      <a:pt x="130" y="1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70" name="Freeform 140">
                <a:extLst>
                  <a:ext uri="{FF2B5EF4-FFF2-40B4-BE49-F238E27FC236}">
                    <a16:creationId xmlns:a16="http://schemas.microsoft.com/office/drawing/2014/main" id="{6A0619A2-081D-41B5-842F-49C4C95126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" y="2879"/>
                <a:ext cx="312" cy="378"/>
              </a:xfrm>
              <a:custGeom>
                <a:avLst/>
                <a:gdLst>
                  <a:gd name="T0" fmla="*/ 50249 w 132"/>
                  <a:gd name="T1" fmla="*/ 65732 h 160"/>
                  <a:gd name="T2" fmla="*/ 46193 w 132"/>
                  <a:gd name="T3" fmla="*/ 61524 h 160"/>
                  <a:gd name="T4" fmla="*/ 46193 w 132"/>
                  <a:gd name="T5" fmla="*/ 28695 h 160"/>
                  <a:gd name="T6" fmla="*/ 25593 w 132"/>
                  <a:gd name="T7" fmla="*/ 8160 h 160"/>
                  <a:gd name="T8" fmla="*/ 8173 w 132"/>
                  <a:gd name="T9" fmla="*/ 18106 h 160"/>
                  <a:gd name="T10" fmla="*/ 2430 w 132"/>
                  <a:gd name="T11" fmla="*/ 19278 h 160"/>
                  <a:gd name="T12" fmla="*/ 1257 w 132"/>
                  <a:gd name="T13" fmla="*/ 13558 h 160"/>
                  <a:gd name="T14" fmla="*/ 25593 w 132"/>
                  <a:gd name="T15" fmla="*/ 0 h 160"/>
                  <a:gd name="T16" fmla="*/ 54366 w 132"/>
                  <a:gd name="T17" fmla="*/ 28695 h 160"/>
                  <a:gd name="T18" fmla="*/ 54366 w 132"/>
                  <a:gd name="T19" fmla="*/ 61524 h 160"/>
                  <a:gd name="T20" fmla="*/ 50249 w 132"/>
                  <a:gd name="T21" fmla="*/ 65732 h 16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32" h="160">
                    <a:moveTo>
                      <a:pt x="122" y="160"/>
                    </a:moveTo>
                    <a:cubicBezTo>
                      <a:pt x="116" y="160"/>
                      <a:pt x="112" y="156"/>
                      <a:pt x="112" y="150"/>
                    </a:cubicBezTo>
                    <a:cubicBezTo>
                      <a:pt x="112" y="70"/>
                      <a:pt x="112" y="70"/>
                      <a:pt x="112" y="70"/>
                    </a:cubicBezTo>
                    <a:cubicBezTo>
                      <a:pt x="112" y="42"/>
                      <a:pt x="90" y="20"/>
                      <a:pt x="62" y="20"/>
                    </a:cubicBezTo>
                    <a:cubicBezTo>
                      <a:pt x="45" y="20"/>
                      <a:pt x="29" y="29"/>
                      <a:pt x="20" y="44"/>
                    </a:cubicBezTo>
                    <a:cubicBezTo>
                      <a:pt x="17" y="48"/>
                      <a:pt x="10" y="50"/>
                      <a:pt x="6" y="47"/>
                    </a:cubicBezTo>
                    <a:cubicBezTo>
                      <a:pt x="1" y="44"/>
                      <a:pt x="0" y="38"/>
                      <a:pt x="3" y="33"/>
                    </a:cubicBezTo>
                    <a:cubicBezTo>
                      <a:pt x="16" y="12"/>
                      <a:pt x="38" y="0"/>
                      <a:pt x="62" y="0"/>
                    </a:cubicBezTo>
                    <a:cubicBezTo>
                      <a:pt x="101" y="0"/>
                      <a:pt x="132" y="31"/>
                      <a:pt x="132" y="70"/>
                    </a:cubicBezTo>
                    <a:cubicBezTo>
                      <a:pt x="132" y="150"/>
                      <a:pt x="132" y="150"/>
                      <a:pt x="132" y="150"/>
                    </a:cubicBezTo>
                    <a:cubicBezTo>
                      <a:pt x="132" y="156"/>
                      <a:pt x="128" y="160"/>
                      <a:pt x="122" y="1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" name="Freeform 141">
                <a:extLst>
                  <a:ext uri="{FF2B5EF4-FFF2-40B4-BE49-F238E27FC236}">
                    <a16:creationId xmlns:a16="http://schemas.microsoft.com/office/drawing/2014/main" id="{DA6E1F5B-02EA-47C0-9D20-8F0D6FCDDD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6" y="3068"/>
                <a:ext cx="331" cy="189"/>
              </a:xfrm>
              <a:custGeom>
                <a:avLst/>
                <a:gdLst>
                  <a:gd name="T0" fmla="*/ 53617 w 140"/>
                  <a:gd name="T1" fmla="*/ 32898 h 80"/>
                  <a:gd name="T2" fmla="*/ 49560 w 140"/>
                  <a:gd name="T3" fmla="*/ 28695 h 80"/>
                  <a:gd name="T4" fmla="*/ 28972 w 140"/>
                  <a:gd name="T5" fmla="*/ 8160 h 80"/>
                  <a:gd name="T6" fmla="*/ 8178 w 140"/>
                  <a:gd name="T7" fmla="*/ 28695 h 80"/>
                  <a:gd name="T8" fmla="*/ 4216 w 140"/>
                  <a:gd name="T9" fmla="*/ 32898 h 80"/>
                  <a:gd name="T10" fmla="*/ 0 w 140"/>
                  <a:gd name="T11" fmla="*/ 28695 h 80"/>
                  <a:gd name="T12" fmla="*/ 28972 w 140"/>
                  <a:gd name="T13" fmla="*/ 0 h 80"/>
                  <a:gd name="T14" fmla="*/ 57833 w 140"/>
                  <a:gd name="T15" fmla="*/ 28695 h 80"/>
                  <a:gd name="T16" fmla="*/ 53617 w 140"/>
                  <a:gd name="T17" fmla="*/ 32898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40" h="80">
                    <a:moveTo>
                      <a:pt x="130" y="80"/>
                    </a:moveTo>
                    <a:cubicBezTo>
                      <a:pt x="124" y="80"/>
                      <a:pt x="120" y="76"/>
                      <a:pt x="120" y="70"/>
                    </a:cubicBezTo>
                    <a:cubicBezTo>
                      <a:pt x="120" y="42"/>
                      <a:pt x="98" y="20"/>
                      <a:pt x="70" y="20"/>
                    </a:cubicBezTo>
                    <a:cubicBezTo>
                      <a:pt x="42" y="20"/>
                      <a:pt x="20" y="42"/>
                      <a:pt x="20" y="70"/>
                    </a:cubicBezTo>
                    <a:cubicBezTo>
                      <a:pt x="20" y="76"/>
                      <a:pt x="16" y="80"/>
                      <a:pt x="10" y="80"/>
                    </a:cubicBezTo>
                    <a:cubicBezTo>
                      <a:pt x="4" y="80"/>
                      <a:pt x="0" y="76"/>
                      <a:pt x="0" y="70"/>
                    </a:cubicBezTo>
                    <a:cubicBezTo>
                      <a:pt x="0" y="31"/>
                      <a:pt x="31" y="0"/>
                      <a:pt x="70" y="0"/>
                    </a:cubicBezTo>
                    <a:cubicBezTo>
                      <a:pt x="109" y="0"/>
                      <a:pt x="140" y="31"/>
                      <a:pt x="140" y="70"/>
                    </a:cubicBezTo>
                    <a:cubicBezTo>
                      <a:pt x="140" y="76"/>
                      <a:pt x="136" y="80"/>
                      <a:pt x="130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" name="Freeform 142">
                <a:extLst>
                  <a:ext uri="{FF2B5EF4-FFF2-40B4-BE49-F238E27FC236}">
                    <a16:creationId xmlns:a16="http://schemas.microsoft.com/office/drawing/2014/main" id="{861CB3D9-07BC-4952-9481-BB070819F1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0" y="2643"/>
                <a:ext cx="236" cy="236"/>
              </a:xfrm>
              <a:custGeom>
                <a:avLst/>
                <a:gdLst>
                  <a:gd name="T0" fmla="*/ 20346 w 100"/>
                  <a:gd name="T1" fmla="*/ 40786 h 100"/>
                  <a:gd name="T2" fmla="*/ 0 w 100"/>
                  <a:gd name="T3" fmla="*/ 20346 h 100"/>
                  <a:gd name="T4" fmla="*/ 20346 w 100"/>
                  <a:gd name="T5" fmla="*/ 0 h 100"/>
                  <a:gd name="T6" fmla="*/ 40786 w 100"/>
                  <a:gd name="T7" fmla="*/ 20346 h 100"/>
                  <a:gd name="T8" fmla="*/ 20346 w 100"/>
                  <a:gd name="T9" fmla="*/ 40786 h 100"/>
                  <a:gd name="T10" fmla="*/ 20346 w 100"/>
                  <a:gd name="T11" fmla="*/ 8121 h 100"/>
                  <a:gd name="T12" fmla="*/ 8121 w 100"/>
                  <a:gd name="T13" fmla="*/ 20346 h 100"/>
                  <a:gd name="T14" fmla="*/ 20346 w 100"/>
                  <a:gd name="T15" fmla="*/ 32665 h 100"/>
                  <a:gd name="T16" fmla="*/ 32665 w 100"/>
                  <a:gd name="T17" fmla="*/ 20346 h 100"/>
                  <a:gd name="T18" fmla="*/ 20346 w 100"/>
                  <a:gd name="T19" fmla="*/ 8121 h 1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0" h="100">
                    <a:moveTo>
                      <a:pt x="50" y="100"/>
                    </a:moveTo>
                    <a:cubicBezTo>
                      <a:pt x="22" y="100"/>
                      <a:pt x="0" y="78"/>
                      <a:pt x="0" y="50"/>
                    </a:cubicBezTo>
                    <a:cubicBezTo>
                      <a:pt x="0" y="22"/>
                      <a:pt x="22" y="0"/>
                      <a:pt x="50" y="0"/>
                    </a:cubicBezTo>
                    <a:cubicBezTo>
                      <a:pt x="78" y="0"/>
                      <a:pt x="100" y="22"/>
                      <a:pt x="100" y="50"/>
                    </a:cubicBezTo>
                    <a:cubicBezTo>
                      <a:pt x="100" y="78"/>
                      <a:pt x="78" y="100"/>
                      <a:pt x="50" y="100"/>
                    </a:cubicBezTo>
                    <a:close/>
                    <a:moveTo>
                      <a:pt x="50" y="20"/>
                    </a:moveTo>
                    <a:cubicBezTo>
                      <a:pt x="33" y="20"/>
                      <a:pt x="20" y="33"/>
                      <a:pt x="20" y="50"/>
                    </a:cubicBezTo>
                    <a:cubicBezTo>
                      <a:pt x="20" y="67"/>
                      <a:pt x="33" y="80"/>
                      <a:pt x="50" y="80"/>
                    </a:cubicBezTo>
                    <a:cubicBezTo>
                      <a:pt x="67" y="80"/>
                      <a:pt x="80" y="67"/>
                      <a:pt x="80" y="50"/>
                    </a:cubicBezTo>
                    <a:cubicBezTo>
                      <a:pt x="80" y="33"/>
                      <a:pt x="67" y="20"/>
                      <a:pt x="5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" name="Freeform 143">
                <a:extLst>
                  <a:ext uri="{FF2B5EF4-FFF2-40B4-BE49-F238E27FC236}">
                    <a16:creationId xmlns:a16="http://schemas.microsoft.com/office/drawing/2014/main" id="{B96BBFFC-63CC-41EB-A745-B5B7E3A3606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4" y="2832"/>
                <a:ext cx="236" cy="236"/>
              </a:xfrm>
              <a:custGeom>
                <a:avLst/>
                <a:gdLst>
                  <a:gd name="T0" fmla="*/ 20346 w 100"/>
                  <a:gd name="T1" fmla="*/ 40786 h 100"/>
                  <a:gd name="T2" fmla="*/ 0 w 100"/>
                  <a:gd name="T3" fmla="*/ 20346 h 100"/>
                  <a:gd name="T4" fmla="*/ 20346 w 100"/>
                  <a:gd name="T5" fmla="*/ 0 h 100"/>
                  <a:gd name="T6" fmla="*/ 40786 w 100"/>
                  <a:gd name="T7" fmla="*/ 20346 h 100"/>
                  <a:gd name="T8" fmla="*/ 20346 w 100"/>
                  <a:gd name="T9" fmla="*/ 40786 h 100"/>
                  <a:gd name="T10" fmla="*/ 20346 w 100"/>
                  <a:gd name="T11" fmla="*/ 8121 h 100"/>
                  <a:gd name="T12" fmla="*/ 8121 w 100"/>
                  <a:gd name="T13" fmla="*/ 20346 h 100"/>
                  <a:gd name="T14" fmla="*/ 20346 w 100"/>
                  <a:gd name="T15" fmla="*/ 32665 h 100"/>
                  <a:gd name="T16" fmla="*/ 32665 w 100"/>
                  <a:gd name="T17" fmla="*/ 20346 h 100"/>
                  <a:gd name="T18" fmla="*/ 20346 w 100"/>
                  <a:gd name="T19" fmla="*/ 8121 h 1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0" h="100">
                    <a:moveTo>
                      <a:pt x="50" y="100"/>
                    </a:moveTo>
                    <a:cubicBezTo>
                      <a:pt x="22" y="100"/>
                      <a:pt x="0" y="78"/>
                      <a:pt x="0" y="50"/>
                    </a:cubicBezTo>
                    <a:cubicBezTo>
                      <a:pt x="0" y="22"/>
                      <a:pt x="22" y="0"/>
                      <a:pt x="50" y="0"/>
                    </a:cubicBezTo>
                    <a:cubicBezTo>
                      <a:pt x="78" y="0"/>
                      <a:pt x="100" y="22"/>
                      <a:pt x="100" y="50"/>
                    </a:cubicBezTo>
                    <a:cubicBezTo>
                      <a:pt x="100" y="78"/>
                      <a:pt x="78" y="100"/>
                      <a:pt x="50" y="100"/>
                    </a:cubicBezTo>
                    <a:close/>
                    <a:moveTo>
                      <a:pt x="50" y="20"/>
                    </a:moveTo>
                    <a:cubicBezTo>
                      <a:pt x="33" y="20"/>
                      <a:pt x="20" y="33"/>
                      <a:pt x="20" y="50"/>
                    </a:cubicBezTo>
                    <a:cubicBezTo>
                      <a:pt x="20" y="67"/>
                      <a:pt x="33" y="80"/>
                      <a:pt x="50" y="80"/>
                    </a:cubicBezTo>
                    <a:cubicBezTo>
                      <a:pt x="67" y="80"/>
                      <a:pt x="80" y="67"/>
                      <a:pt x="80" y="50"/>
                    </a:cubicBezTo>
                    <a:cubicBezTo>
                      <a:pt x="80" y="33"/>
                      <a:pt x="67" y="20"/>
                      <a:pt x="50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" name="Freeform 144">
                <a:extLst>
                  <a:ext uri="{FF2B5EF4-FFF2-40B4-BE49-F238E27FC236}">
                    <a16:creationId xmlns:a16="http://schemas.microsoft.com/office/drawing/2014/main" id="{DD53967C-5F62-4A52-93CD-7D326C6E4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9" y="2973"/>
                <a:ext cx="47" cy="189"/>
              </a:xfrm>
              <a:custGeom>
                <a:avLst/>
                <a:gdLst>
                  <a:gd name="T0" fmla="*/ 4026 w 20"/>
                  <a:gd name="T1" fmla="*/ 32898 h 80"/>
                  <a:gd name="T2" fmla="*/ 0 w 20"/>
                  <a:gd name="T3" fmla="*/ 28695 h 80"/>
                  <a:gd name="T4" fmla="*/ 0 w 20"/>
                  <a:gd name="T5" fmla="*/ 4208 h 80"/>
                  <a:gd name="T6" fmla="*/ 4026 w 20"/>
                  <a:gd name="T7" fmla="*/ 0 h 80"/>
                  <a:gd name="T8" fmla="*/ 7903 w 20"/>
                  <a:gd name="T9" fmla="*/ 4208 h 80"/>
                  <a:gd name="T10" fmla="*/ 7903 w 20"/>
                  <a:gd name="T11" fmla="*/ 28695 h 80"/>
                  <a:gd name="T12" fmla="*/ 4026 w 20"/>
                  <a:gd name="T13" fmla="*/ 32898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" h="80">
                    <a:moveTo>
                      <a:pt x="10" y="80"/>
                    </a:moveTo>
                    <a:cubicBezTo>
                      <a:pt x="4" y="80"/>
                      <a:pt x="0" y="76"/>
                      <a:pt x="0" y="7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6" y="0"/>
                      <a:pt x="20" y="4"/>
                      <a:pt x="20" y="10"/>
                    </a:cubicBezTo>
                    <a:cubicBezTo>
                      <a:pt x="20" y="70"/>
                      <a:pt x="20" y="70"/>
                      <a:pt x="20" y="70"/>
                    </a:cubicBezTo>
                    <a:cubicBezTo>
                      <a:pt x="20" y="76"/>
                      <a:pt x="16" y="80"/>
                      <a:pt x="10" y="8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92" name="Freeform 122">
              <a:extLst>
                <a:ext uri="{FF2B5EF4-FFF2-40B4-BE49-F238E27FC236}">
                  <a16:creationId xmlns:a16="http://schemas.microsoft.com/office/drawing/2014/main" id="{736ACFCE-8B8F-41D0-A27B-9F05BE113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900" y="2204397"/>
              <a:ext cx="390451" cy="201703"/>
            </a:xfrm>
            <a:custGeom>
              <a:avLst/>
              <a:gdLst>
                <a:gd name="T0" fmla="*/ 68007 w 178"/>
                <a:gd name="T1" fmla="*/ 37385 h 92"/>
                <a:gd name="T2" fmla="*/ 65251 w 178"/>
                <a:gd name="T3" fmla="*/ 36152 h 92"/>
                <a:gd name="T4" fmla="*/ 36271 w 178"/>
                <a:gd name="T5" fmla="*/ 9774 h 92"/>
                <a:gd name="T6" fmla="*/ 6880 w 178"/>
                <a:gd name="T7" fmla="*/ 33213 h 92"/>
                <a:gd name="T8" fmla="*/ 1236 w 178"/>
                <a:gd name="T9" fmla="*/ 32934 h 92"/>
                <a:gd name="T10" fmla="*/ 2048 w 178"/>
                <a:gd name="T11" fmla="*/ 27245 h 92"/>
                <a:gd name="T12" fmla="*/ 33789 w 178"/>
                <a:gd name="T13" fmla="*/ 1236 h 92"/>
                <a:gd name="T14" fmla="*/ 39211 w 178"/>
                <a:gd name="T15" fmla="*/ 1236 h 92"/>
                <a:gd name="T16" fmla="*/ 70428 w 178"/>
                <a:gd name="T17" fmla="*/ 30460 h 92"/>
                <a:gd name="T18" fmla="*/ 70952 w 178"/>
                <a:gd name="T19" fmla="*/ 36152 h 92"/>
                <a:gd name="T20" fmla="*/ 68007 w 178"/>
                <a:gd name="T21" fmla="*/ 37385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92">
                  <a:moveTo>
                    <a:pt x="167" y="92"/>
                  </a:moveTo>
                  <a:cubicBezTo>
                    <a:pt x="164" y="92"/>
                    <a:pt x="162" y="91"/>
                    <a:pt x="160" y="89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3" y="86"/>
                    <a:pt x="7" y="85"/>
                    <a:pt x="3" y="81"/>
                  </a:cubicBezTo>
                  <a:cubicBezTo>
                    <a:pt x="0" y="77"/>
                    <a:pt x="0" y="70"/>
                    <a:pt x="5" y="67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87" y="0"/>
                    <a:pt x="92" y="0"/>
                    <a:pt x="96" y="3"/>
                  </a:cubicBezTo>
                  <a:cubicBezTo>
                    <a:pt x="173" y="75"/>
                    <a:pt x="173" y="75"/>
                    <a:pt x="173" y="75"/>
                  </a:cubicBezTo>
                  <a:cubicBezTo>
                    <a:pt x="178" y="78"/>
                    <a:pt x="178" y="85"/>
                    <a:pt x="174" y="89"/>
                  </a:cubicBezTo>
                  <a:cubicBezTo>
                    <a:pt x="172" y="91"/>
                    <a:pt x="169" y="92"/>
                    <a:pt x="167" y="9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Freeform 124">
              <a:extLst>
                <a:ext uri="{FF2B5EF4-FFF2-40B4-BE49-F238E27FC236}">
                  <a16:creationId xmlns:a16="http://schemas.microsoft.com/office/drawing/2014/main" id="{46412684-8F3B-460B-9915-A850D8AFF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772" y="1998434"/>
              <a:ext cx="162688" cy="54841"/>
            </a:xfrm>
            <a:custGeom>
              <a:avLst/>
              <a:gdLst>
                <a:gd name="T0" fmla="*/ 1561 w 74"/>
                <a:gd name="T1" fmla="*/ 868 h 25"/>
                <a:gd name="T2" fmla="*/ 369 w 74"/>
                <a:gd name="T3" fmla="*/ 3285 h 25"/>
                <a:gd name="T4" fmla="*/ 3323 w 74"/>
                <a:gd name="T5" fmla="*/ 7257 h 25"/>
                <a:gd name="T6" fmla="*/ 26397 w 74"/>
                <a:gd name="T7" fmla="*/ 10176 h 25"/>
                <a:gd name="T8" fmla="*/ 30620 w 74"/>
                <a:gd name="T9" fmla="*/ 6889 h 25"/>
                <a:gd name="T10" fmla="*/ 27309 w 74"/>
                <a:gd name="T11" fmla="*/ 2919 h 25"/>
                <a:gd name="T12" fmla="*/ 4217 w 74"/>
                <a:gd name="T13" fmla="*/ 368 h 25"/>
                <a:gd name="T14" fmla="*/ 1561 w 74"/>
                <a:gd name="T15" fmla="*/ 868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4" h="25">
                  <a:moveTo>
                    <a:pt x="4" y="2"/>
                  </a:moveTo>
                  <a:cubicBezTo>
                    <a:pt x="2" y="4"/>
                    <a:pt x="1" y="6"/>
                    <a:pt x="1" y="8"/>
                  </a:cubicBezTo>
                  <a:cubicBezTo>
                    <a:pt x="0" y="13"/>
                    <a:pt x="3" y="17"/>
                    <a:pt x="8" y="18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9" y="25"/>
                    <a:pt x="73" y="22"/>
                    <a:pt x="74" y="17"/>
                  </a:cubicBezTo>
                  <a:cubicBezTo>
                    <a:pt x="74" y="12"/>
                    <a:pt x="71" y="8"/>
                    <a:pt x="66" y="7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0"/>
                    <a:pt x="6" y="1"/>
                    <a:pt x="4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5" name="Freeform 123">
              <a:extLst>
                <a:ext uri="{FF2B5EF4-FFF2-40B4-BE49-F238E27FC236}">
                  <a16:creationId xmlns:a16="http://schemas.microsoft.com/office/drawing/2014/main" id="{2A31EB79-0323-4F59-8376-7768854D0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4837" y="2014877"/>
              <a:ext cx="54849" cy="162664"/>
            </a:xfrm>
            <a:custGeom>
              <a:avLst/>
              <a:gdLst>
                <a:gd name="T0" fmla="*/ 4467 w 25"/>
                <a:gd name="T1" fmla="*/ 873 h 74"/>
                <a:gd name="T2" fmla="*/ 2919 w 25"/>
                <a:gd name="T3" fmla="*/ 3323 h 74"/>
                <a:gd name="T4" fmla="*/ 368 w 25"/>
                <a:gd name="T5" fmla="*/ 26028 h 74"/>
                <a:gd name="T6" fmla="*/ 3285 w 25"/>
                <a:gd name="T7" fmla="*/ 30244 h 74"/>
                <a:gd name="T8" fmla="*/ 7257 w 25"/>
                <a:gd name="T9" fmla="*/ 26929 h 74"/>
                <a:gd name="T10" fmla="*/ 10176 w 25"/>
                <a:gd name="T11" fmla="*/ 4217 h 74"/>
                <a:gd name="T12" fmla="*/ 6889 w 25"/>
                <a:gd name="T13" fmla="*/ 0 h 74"/>
                <a:gd name="T14" fmla="*/ 4467 w 25"/>
                <a:gd name="T15" fmla="*/ 873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" h="74">
                  <a:moveTo>
                    <a:pt x="11" y="2"/>
                  </a:moveTo>
                  <a:cubicBezTo>
                    <a:pt x="9" y="3"/>
                    <a:pt x="8" y="5"/>
                    <a:pt x="7" y="8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8"/>
                    <a:pt x="4" y="72"/>
                    <a:pt x="8" y="73"/>
                  </a:cubicBezTo>
                  <a:cubicBezTo>
                    <a:pt x="13" y="74"/>
                    <a:pt x="17" y="70"/>
                    <a:pt x="18" y="65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5"/>
                    <a:pt x="22" y="1"/>
                    <a:pt x="17" y="0"/>
                  </a:cubicBezTo>
                  <a:cubicBezTo>
                    <a:pt x="15" y="0"/>
                    <a:pt x="13" y="0"/>
                    <a:pt x="11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9" name="Freeform 105">
              <a:extLst>
                <a:ext uri="{FF2B5EF4-FFF2-40B4-BE49-F238E27FC236}">
                  <a16:creationId xmlns:a16="http://schemas.microsoft.com/office/drawing/2014/main" id="{4FEC99BE-7030-45D2-83E8-7464FA4BD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3527" y="2015017"/>
              <a:ext cx="524933" cy="361986"/>
            </a:xfrm>
            <a:custGeom>
              <a:avLst/>
              <a:gdLst>
                <a:gd name="T0" fmla="*/ 4491 w 220"/>
                <a:gd name="T1" fmla="*/ 62331 h 152"/>
                <a:gd name="T2" fmla="*/ 1558 w 220"/>
                <a:gd name="T3" fmla="*/ 61462 h 152"/>
                <a:gd name="T4" fmla="*/ 1257 w 220"/>
                <a:gd name="T5" fmla="*/ 55319 h 152"/>
                <a:gd name="T6" fmla="*/ 16018 w 220"/>
                <a:gd name="T7" fmla="*/ 38205 h 152"/>
                <a:gd name="T8" fmla="*/ 21469 w 220"/>
                <a:gd name="T9" fmla="*/ 37336 h 152"/>
                <a:gd name="T10" fmla="*/ 38733 w 220"/>
                <a:gd name="T11" fmla="*/ 47917 h 152"/>
                <a:gd name="T12" fmla="*/ 83153 w 220"/>
                <a:gd name="T13" fmla="*/ 1556 h 152"/>
                <a:gd name="T14" fmla="*/ 89109 w 220"/>
                <a:gd name="T15" fmla="*/ 1556 h 152"/>
                <a:gd name="T16" fmla="*/ 89109 w 220"/>
                <a:gd name="T17" fmla="*/ 7496 h 152"/>
                <a:gd name="T18" fmla="*/ 42047 w 220"/>
                <a:gd name="T19" fmla="*/ 56228 h 152"/>
                <a:gd name="T20" fmla="*/ 37107 w 220"/>
                <a:gd name="T21" fmla="*/ 56597 h 152"/>
                <a:gd name="T22" fmla="*/ 19687 w 220"/>
                <a:gd name="T23" fmla="*/ 46361 h 152"/>
                <a:gd name="T24" fmla="*/ 7526 w 220"/>
                <a:gd name="T25" fmla="*/ 60775 h 152"/>
                <a:gd name="T26" fmla="*/ 4491 w 220"/>
                <a:gd name="T27" fmla="*/ 62331 h 1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20" h="152">
                  <a:moveTo>
                    <a:pt x="11" y="152"/>
                  </a:moveTo>
                  <a:cubicBezTo>
                    <a:pt x="9" y="152"/>
                    <a:pt x="6" y="151"/>
                    <a:pt x="4" y="150"/>
                  </a:cubicBezTo>
                  <a:cubicBezTo>
                    <a:pt x="0" y="146"/>
                    <a:pt x="0" y="140"/>
                    <a:pt x="3" y="135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42" y="89"/>
                    <a:pt x="47" y="88"/>
                    <a:pt x="52" y="91"/>
                  </a:cubicBezTo>
                  <a:cubicBezTo>
                    <a:pt x="94" y="117"/>
                    <a:pt x="94" y="117"/>
                    <a:pt x="94" y="117"/>
                  </a:cubicBezTo>
                  <a:cubicBezTo>
                    <a:pt x="202" y="4"/>
                    <a:pt x="202" y="4"/>
                    <a:pt x="202" y="4"/>
                  </a:cubicBezTo>
                  <a:cubicBezTo>
                    <a:pt x="206" y="0"/>
                    <a:pt x="212" y="0"/>
                    <a:pt x="216" y="4"/>
                  </a:cubicBezTo>
                  <a:cubicBezTo>
                    <a:pt x="220" y="8"/>
                    <a:pt x="220" y="14"/>
                    <a:pt x="216" y="18"/>
                  </a:cubicBezTo>
                  <a:cubicBezTo>
                    <a:pt x="102" y="137"/>
                    <a:pt x="102" y="137"/>
                    <a:pt x="102" y="137"/>
                  </a:cubicBezTo>
                  <a:cubicBezTo>
                    <a:pt x="99" y="140"/>
                    <a:pt x="94" y="141"/>
                    <a:pt x="90" y="138"/>
                  </a:cubicBezTo>
                  <a:cubicBezTo>
                    <a:pt x="48" y="113"/>
                    <a:pt x="48" y="113"/>
                    <a:pt x="48" y="113"/>
                  </a:cubicBezTo>
                  <a:cubicBezTo>
                    <a:pt x="18" y="148"/>
                    <a:pt x="18" y="148"/>
                    <a:pt x="18" y="148"/>
                  </a:cubicBezTo>
                  <a:cubicBezTo>
                    <a:pt x="17" y="151"/>
                    <a:pt x="14" y="152"/>
                    <a:pt x="11" y="15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13" name="Groupe 112">
            <a:extLst>
              <a:ext uri="{FF2B5EF4-FFF2-40B4-BE49-F238E27FC236}">
                <a16:creationId xmlns:a16="http://schemas.microsoft.com/office/drawing/2014/main" id="{F9C957A7-CE04-41BA-9594-8832D3B8B964}"/>
              </a:ext>
            </a:extLst>
          </p:cNvPr>
          <p:cNvGrpSpPr/>
          <p:nvPr/>
        </p:nvGrpSpPr>
        <p:grpSpPr>
          <a:xfrm>
            <a:off x="2587229" y="1962820"/>
            <a:ext cx="955675" cy="603250"/>
            <a:chOff x="2621585" y="1855810"/>
            <a:chExt cx="955675" cy="603250"/>
          </a:xfrm>
        </p:grpSpPr>
        <p:sp>
          <p:nvSpPr>
            <p:cNvPr id="45" name="Freeform 121">
              <a:extLst>
                <a:ext uri="{FF2B5EF4-FFF2-40B4-BE49-F238E27FC236}">
                  <a16:creationId xmlns:a16="http://schemas.microsoft.com/office/drawing/2014/main" id="{292754FA-8C81-43A1-A966-D36C2DD45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1407" y="2046359"/>
              <a:ext cx="278893" cy="210998"/>
            </a:xfrm>
            <a:custGeom>
              <a:avLst/>
              <a:gdLst>
                <a:gd name="T0" fmla="*/ 4866 w 127"/>
                <a:gd name="T1" fmla="*/ 39704 h 96"/>
                <a:gd name="T2" fmla="*/ 1557 w 127"/>
                <a:gd name="T3" fmla="*/ 37545 h 96"/>
                <a:gd name="T4" fmla="*/ 2428 w 127"/>
                <a:gd name="T5" fmla="*/ 32165 h 96"/>
                <a:gd name="T6" fmla="*/ 45149 w 127"/>
                <a:gd name="T7" fmla="*/ 1258 h 96"/>
                <a:gd name="T8" fmla="*/ 50906 w 127"/>
                <a:gd name="T9" fmla="*/ 2433 h 96"/>
                <a:gd name="T10" fmla="*/ 50008 w 127"/>
                <a:gd name="T11" fmla="*/ 8196 h 96"/>
                <a:gd name="T12" fmla="*/ 7500 w 127"/>
                <a:gd name="T13" fmla="*/ 38791 h 96"/>
                <a:gd name="T14" fmla="*/ 4866 w 127"/>
                <a:gd name="T15" fmla="*/ 39704 h 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7" h="96">
                  <a:moveTo>
                    <a:pt x="12" y="96"/>
                  </a:moveTo>
                  <a:cubicBezTo>
                    <a:pt x="9" y="96"/>
                    <a:pt x="6" y="94"/>
                    <a:pt x="4" y="91"/>
                  </a:cubicBezTo>
                  <a:cubicBezTo>
                    <a:pt x="0" y="87"/>
                    <a:pt x="2" y="81"/>
                    <a:pt x="6" y="78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5" y="0"/>
                    <a:pt x="121" y="1"/>
                    <a:pt x="124" y="6"/>
                  </a:cubicBezTo>
                  <a:cubicBezTo>
                    <a:pt x="127" y="10"/>
                    <a:pt x="126" y="17"/>
                    <a:pt x="122" y="20"/>
                  </a:cubicBezTo>
                  <a:cubicBezTo>
                    <a:pt x="18" y="94"/>
                    <a:pt x="18" y="94"/>
                    <a:pt x="18" y="94"/>
                  </a:cubicBezTo>
                  <a:cubicBezTo>
                    <a:pt x="16" y="95"/>
                    <a:pt x="14" y="96"/>
                    <a:pt x="12" y="9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6" name="Freeform 122">
              <a:extLst>
                <a:ext uri="{FF2B5EF4-FFF2-40B4-BE49-F238E27FC236}">
                  <a16:creationId xmlns:a16="http://schemas.microsoft.com/office/drawing/2014/main" id="{7CF58664-7468-4B86-B1F2-6C9FDF920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1585" y="2257357"/>
              <a:ext cx="390451" cy="201703"/>
            </a:xfrm>
            <a:custGeom>
              <a:avLst/>
              <a:gdLst>
                <a:gd name="T0" fmla="*/ 68007 w 178"/>
                <a:gd name="T1" fmla="*/ 37385 h 92"/>
                <a:gd name="T2" fmla="*/ 65251 w 178"/>
                <a:gd name="T3" fmla="*/ 36152 h 92"/>
                <a:gd name="T4" fmla="*/ 36271 w 178"/>
                <a:gd name="T5" fmla="*/ 9774 h 92"/>
                <a:gd name="T6" fmla="*/ 6880 w 178"/>
                <a:gd name="T7" fmla="*/ 33213 h 92"/>
                <a:gd name="T8" fmla="*/ 1236 w 178"/>
                <a:gd name="T9" fmla="*/ 32934 h 92"/>
                <a:gd name="T10" fmla="*/ 2048 w 178"/>
                <a:gd name="T11" fmla="*/ 27245 h 92"/>
                <a:gd name="T12" fmla="*/ 33789 w 178"/>
                <a:gd name="T13" fmla="*/ 1236 h 92"/>
                <a:gd name="T14" fmla="*/ 39211 w 178"/>
                <a:gd name="T15" fmla="*/ 1236 h 92"/>
                <a:gd name="T16" fmla="*/ 70428 w 178"/>
                <a:gd name="T17" fmla="*/ 30460 h 92"/>
                <a:gd name="T18" fmla="*/ 70952 w 178"/>
                <a:gd name="T19" fmla="*/ 36152 h 92"/>
                <a:gd name="T20" fmla="*/ 68007 w 178"/>
                <a:gd name="T21" fmla="*/ 37385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92">
                  <a:moveTo>
                    <a:pt x="167" y="92"/>
                  </a:moveTo>
                  <a:cubicBezTo>
                    <a:pt x="164" y="92"/>
                    <a:pt x="162" y="91"/>
                    <a:pt x="160" y="89"/>
                  </a:cubicBezTo>
                  <a:cubicBezTo>
                    <a:pt x="89" y="24"/>
                    <a:pt x="89" y="24"/>
                    <a:pt x="89" y="24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3" y="86"/>
                    <a:pt x="7" y="85"/>
                    <a:pt x="3" y="81"/>
                  </a:cubicBezTo>
                  <a:cubicBezTo>
                    <a:pt x="0" y="77"/>
                    <a:pt x="0" y="70"/>
                    <a:pt x="5" y="67"/>
                  </a:cubicBezTo>
                  <a:cubicBezTo>
                    <a:pt x="83" y="3"/>
                    <a:pt x="83" y="3"/>
                    <a:pt x="83" y="3"/>
                  </a:cubicBezTo>
                  <a:cubicBezTo>
                    <a:pt x="87" y="0"/>
                    <a:pt x="92" y="0"/>
                    <a:pt x="96" y="3"/>
                  </a:cubicBezTo>
                  <a:cubicBezTo>
                    <a:pt x="173" y="75"/>
                    <a:pt x="173" y="75"/>
                    <a:pt x="173" y="75"/>
                  </a:cubicBezTo>
                  <a:cubicBezTo>
                    <a:pt x="178" y="78"/>
                    <a:pt x="178" y="85"/>
                    <a:pt x="174" y="89"/>
                  </a:cubicBezTo>
                  <a:cubicBezTo>
                    <a:pt x="172" y="91"/>
                    <a:pt x="169" y="92"/>
                    <a:pt x="167" y="9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123">
              <a:extLst>
                <a:ext uri="{FF2B5EF4-FFF2-40B4-BE49-F238E27FC236}">
                  <a16:creationId xmlns:a16="http://schemas.microsoft.com/office/drawing/2014/main" id="{C03D5177-E22C-4083-B3D4-9B0107B42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2411" y="2033346"/>
              <a:ext cx="54849" cy="162664"/>
            </a:xfrm>
            <a:custGeom>
              <a:avLst/>
              <a:gdLst>
                <a:gd name="T0" fmla="*/ 4467 w 25"/>
                <a:gd name="T1" fmla="*/ 873 h 74"/>
                <a:gd name="T2" fmla="*/ 2919 w 25"/>
                <a:gd name="T3" fmla="*/ 3323 h 74"/>
                <a:gd name="T4" fmla="*/ 368 w 25"/>
                <a:gd name="T5" fmla="*/ 26028 h 74"/>
                <a:gd name="T6" fmla="*/ 3285 w 25"/>
                <a:gd name="T7" fmla="*/ 30244 h 74"/>
                <a:gd name="T8" fmla="*/ 7257 w 25"/>
                <a:gd name="T9" fmla="*/ 26929 h 74"/>
                <a:gd name="T10" fmla="*/ 10176 w 25"/>
                <a:gd name="T11" fmla="*/ 4217 h 74"/>
                <a:gd name="T12" fmla="*/ 6889 w 25"/>
                <a:gd name="T13" fmla="*/ 0 h 74"/>
                <a:gd name="T14" fmla="*/ 4467 w 25"/>
                <a:gd name="T15" fmla="*/ 873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" h="74">
                  <a:moveTo>
                    <a:pt x="11" y="2"/>
                  </a:moveTo>
                  <a:cubicBezTo>
                    <a:pt x="9" y="3"/>
                    <a:pt x="8" y="5"/>
                    <a:pt x="7" y="8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8"/>
                    <a:pt x="4" y="72"/>
                    <a:pt x="8" y="73"/>
                  </a:cubicBezTo>
                  <a:cubicBezTo>
                    <a:pt x="13" y="74"/>
                    <a:pt x="17" y="70"/>
                    <a:pt x="18" y="65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5"/>
                    <a:pt x="22" y="1"/>
                    <a:pt x="17" y="0"/>
                  </a:cubicBezTo>
                  <a:cubicBezTo>
                    <a:pt x="15" y="0"/>
                    <a:pt x="13" y="0"/>
                    <a:pt x="11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124">
              <a:extLst>
                <a:ext uri="{FF2B5EF4-FFF2-40B4-BE49-F238E27FC236}">
                  <a16:creationId xmlns:a16="http://schemas.microsoft.com/office/drawing/2014/main" id="{FCA04587-2CA9-44C1-A343-9273DCBFD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783" y="2013826"/>
              <a:ext cx="162688" cy="54841"/>
            </a:xfrm>
            <a:custGeom>
              <a:avLst/>
              <a:gdLst>
                <a:gd name="T0" fmla="*/ 1561 w 74"/>
                <a:gd name="T1" fmla="*/ 868 h 25"/>
                <a:gd name="T2" fmla="*/ 369 w 74"/>
                <a:gd name="T3" fmla="*/ 3285 h 25"/>
                <a:gd name="T4" fmla="*/ 3323 w 74"/>
                <a:gd name="T5" fmla="*/ 7257 h 25"/>
                <a:gd name="T6" fmla="*/ 26397 w 74"/>
                <a:gd name="T7" fmla="*/ 10176 h 25"/>
                <a:gd name="T8" fmla="*/ 30620 w 74"/>
                <a:gd name="T9" fmla="*/ 6889 h 25"/>
                <a:gd name="T10" fmla="*/ 27309 w 74"/>
                <a:gd name="T11" fmla="*/ 2919 h 25"/>
                <a:gd name="T12" fmla="*/ 4217 w 74"/>
                <a:gd name="T13" fmla="*/ 368 h 25"/>
                <a:gd name="T14" fmla="*/ 1561 w 74"/>
                <a:gd name="T15" fmla="*/ 868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4" h="25">
                  <a:moveTo>
                    <a:pt x="4" y="2"/>
                  </a:moveTo>
                  <a:cubicBezTo>
                    <a:pt x="2" y="4"/>
                    <a:pt x="1" y="6"/>
                    <a:pt x="1" y="8"/>
                  </a:cubicBezTo>
                  <a:cubicBezTo>
                    <a:pt x="0" y="13"/>
                    <a:pt x="3" y="17"/>
                    <a:pt x="8" y="18"/>
                  </a:cubicBezTo>
                  <a:cubicBezTo>
                    <a:pt x="64" y="25"/>
                    <a:pt x="64" y="25"/>
                    <a:pt x="64" y="25"/>
                  </a:cubicBezTo>
                  <a:cubicBezTo>
                    <a:pt x="69" y="25"/>
                    <a:pt x="73" y="22"/>
                    <a:pt x="74" y="17"/>
                  </a:cubicBezTo>
                  <a:cubicBezTo>
                    <a:pt x="74" y="12"/>
                    <a:pt x="71" y="8"/>
                    <a:pt x="66" y="7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8" y="0"/>
                    <a:pt x="6" y="1"/>
                    <a:pt x="4" y="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125">
              <a:extLst>
                <a:ext uri="{FF2B5EF4-FFF2-40B4-BE49-F238E27FC236}">
                  <a16:creationId xmlns:a16="http://schemas.microsoft.com/office/drawing/2014/main" id="{664D4F5C-E3CA-44D5-99FF-BFA52B99FA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3192" y="1855810"/>
              <a:ext cx="265878" cy="264909"/>
            </a:xfrm>
            <a:custGeom>
              <a:avLst/>
              <a:gdLst>
                <a:gd name="T0" fmla="*/ 24787 w 121"/>
                <a:gd name="T1" fmla="*/ 48620 h 121"/>
                <a:gd name="T2" fmla="*/ 0 w 121"/>
                <a:gd name="T3" fmla="*/ 24072 h 121"/>
                <a:gd name="T4" fmla="*/ 24787 w 121"/>
                <a:gd name="T5" fmla="*/ 0 h 121"/>
                <a:gd name="T6" fmla="*/ 49873 w 121"/>
                <a:gd name="T7" fmla="*/ 24072 h 121"/>
                <a:gd name="T8" fmla="*/ 24787 w 121"/>
                <a:gd name="T9" fmla="*/ 48620 h 121"/>
                <a:gd name="T10" fmla="*/ 24787 w 121"/>
                <a:gd name="T11" fmla="*/ 8039 h 121"/>
                <a:gd name="T12" fmla="*/ 8173 w 121"/>
                <a:gd name="T13" fmla="*/ 24072 h 121"/>
                <a:gd name="T14" fmla="*/ 24787 w 121"/>
                <a:gd name="T15" fmla="*/ 40654 h 121"/>
                <a:gd name="T16" fmla="*/ 41661 w 121"/>
                <a:gd name="T17" fmla="*/ 24072 h 121"/>
                <a:gd name="T18" fmla="*/ 24787 w 121"/>
                <a:gd name="T19" fmla="*/ 8039 h 1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1" h="121">
                  <a:moveTo>
                    <a:pt x="60" y="121"/>
                  </a:moveTo>
                  <a:cubicBezTo>
                    <a:pt x="27" y="121"/>
                    <a:pt x="0" y="94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93" y="0"/>
                    <a:pt x="121" y="27"/>
                    <a:pt x="121" y="60"/>
                  </a:cubicBezTo>
                  <a:cubicBezTo>
                    <a:pt x="121" y="94"/>
                    <a:pt x="93" y="121"/>
                    <a:pt x="60" y="121"/>
                  </a:cubicBezTo>
                  <a:close/>
                  <a:moveTo>
                    <a:pt x="60" y="20"/>
                  </a:moveTo>
                  <a:cubicBezTo>
                    <a:pt x="38" y="20"/>
                    <a:pt x="20" y="38"/>
                    <a:pt x="20" y="60"/>
                  </a:cubicBezTo>
                  <a:cubicBezTo>
                    <a:pt x="20" y="83"/>
                    <a:pt x="38" y="101"/>
                    <a:pt x="60" y="101"/>
                  </a:cubicBezTo>
                  <a:cubicBezTo>
                    <a:pt x="82" y="101"/>
                    <a:pt x="101" y="83"/>
                    <a:pt x="101" y="60"/>
                  </a:cubicBezTo>
                  <a:cubicBezTo>
                    <a:pt x="101" y="38"/>
                    <a:pt x="82" y="20"/>
                    <a:pt x="60" y="2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126">
              <a:extLst>
                <a:ext uri="{FF2B5EF4-FFF2-40B4-BE49-F238E27FC236}">
                  <a16:creationId xmlns:a16="http://schemas.microsoft.com/office/drawing/2014/main" id="{DEB4B567-C4AC-48FD-BF2E-524AEC676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483" y="2131874"/>
              <a:ext cx="377436" cy="327186"/>
            </a:xfrm>
            <a:custGeom>
              <a:avLst/>
              <a:gdLst>
                <a:gd name="T0" fmla="*/ 66086 w 172"/>
                <a:gd name="T1" fmla="*/ 61241 h 149"/>
                <a:gd name="T2" fmla="*/ 62064 w 172"/>
                <a:gd name="T3" fmla="*/ 57038 h 149"/>
                <a:gd name="T4" fmla="*/ 62064 w 172"/>
                <a:gd name="T5" fmla="*/ 35323 h 149"/>
                <a:gd name="T6" fmla="*/ 35114 w 172"/>
                <a:gd name="T7" fmla="*/ 8160 h 149"/>
                <a:gd name="T8" fmla="*/ 8129 w 172"/>
                <a:gd name="T9" fmla="*/ 35323 h 149"/>
                <a:gd name="T10" fmla="*/ 8129 w 172"/>
                <a:gd name="T11" fmla="*/ 57038 h 149"/>
                <a:gd name="T12" fmla="*/ 4195 w 172"/>
                <a:gd name="T13" fmla="*/ 61241 h 149"/>
                <a:gd name="T14" fmla="*/ 0 w 172"/>
                <a:gd name="T15" fmla="*/ 57038 h 149"/>
                <a:gd name="T16" fmla="*/ 0 w 172"/>
                <a:gd name="T17" fmla="*/ 35323 h 149"/>
                <a:gd name="T18" fmla="*/ 35114 w 172"/>
                <a:gd name="T19" fmla="*/ 0 h 149"/>
                <a:gd name="T20" fmla="*/ 70193 w 172"/>
                <a:gd name="T21" fmla="*/ 35323 h 149"/>
                <a:gd name="T22" fmla="*/ 70193 w 172"/>
                <a:gd name="T23" fmla="*/ 57038 h 149"/>
                <a:gd name="T24" fmla="*/ 66086 w 172"/>
                <a:gd name="T25" fmla="*/ 61241 h 1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72" h="149">
                  <a:moveTo>
                    <a:pt x="162" y="149"/>
                  </a:moveTo>
                  <a:cubicBezTo>
                    <a:pt x="156" y="149"/>
                    <a:pt x="152" y="144"/>
                    <a:pt x="152" y="139"/>
                  </a:cubicBezTo>
                  <a:cubicBezTo>
                    <a:pt x="152" y="86"/>
                    <a:pt x="152" y="86"/>
                    <a:pt x="152" y="86"/>
                  </a:cubicBezTo>
                  <a:cubicBezTo>
                    <a:pt x="152" y="50"/>
                    <a:pt x="122" y="20"/>
                    <a:pt x="86" y="20"/>
                  </a:cubicBezTo>
                  <a:cubicBezTo>
                    <a:pt x="50" y="20"/>
                    <a:pt x="20" y="50"/>
                    <a:pt x="20" y="86"/>
                  </a:cubicBezTo>
                  <a:cubicBezTo>
                    <a:pt x="20" y="139"/>
                    <a:pt x="20" y="139"/>
                    <a:pt x="20" y="139"/>
                  </a:cubicBezTo>
                  <a:cubicBezTo>
                    <a:pt x="20" y="144"/>
                    <a:pt x="16" y="149"/>
                    <a:pt x="10" y="149"/>
                  </a:cubicBezTo>
                  <a:cubicBezTo>
                    <a:pt x="5" y="149"/>
                    <a:pt x="0" y="144"/>
                    <a:pt x="0" y="139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39"/>
                    <a:pt x="39" y="0"/>
                    <a:pt x="86" y="0"/>
                  </a:cubicBezTo>
                  <a:cubicBezTo>
                    <a:pt x="133" y="0"/>
                    <a:pt x="172" y="39"/>
                    <a:pt x="172" y="86"/>
                  </a:cubicBezTo>
                  <a:cubicBezTo>
                    <a:pt x="172" y="139"/>
                    <a:pt x="172" y="139"/>
                    <a:pt x="172" y="139"/>
                  </a:cubicBezTo>
                  <a:cubicBezTo>
                    <a:pt x="172" y="144"/>
                    <a:pt x="167" y="149"/>
                    <a:pt x="162" y="14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2" name="Freeform 128">
              <a:extLst>
                <a:ext uri="{FF2B5EF4-FFF2-40B4-BE49-F238E27FC236}">
                  <a16:creationId xmlns:a16="http://schemas.microsoft.com/office/drawing/2014/main" id="{323E2C9B-37FF-414D-B5FA-1A8C938F2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196" y="2000813"/>
              <a:ext cx="132010" cy="58559"/>
            </a:xfrm>
            <a:custGeom>
              <a:avLst/>
              <a:gdLst>
                <a:gd name="T0" fmla="*/ 12484 w 60"/>
                <a:gd name="T1" fmla="*/ 10164 h 27"/>
                <a:gd name="T2" fmla="*/ 2454 w 60"/>
                <a:gd name="T3" fmla="*/ 7117 h 27"/>
                <a:gd name="T4" fmla="*/ 1562 w 60"/>
                <a:gd name="T5" fmla="*/ 1932 h 27"/>
                <a:gd name="T6" fmla="*/ 7557 w 60"/>
                <a:gd name="T7" fmla="*/ 1094 h 27"/>
                <a:gd name="T8" fmla="*/ 17381 w 60"/>
                <a:gd name="T9" fmla="*/ 1094 h 27"/>
                <a:gd name="T10" fmla="*/ 23413 w 60"/>
                <a:gd name="T11" fmla="*/ 1932 h 27"/>
                <a:gd name="T12" fmla="*/ 22869 w 60"/>
                <a:gd name="T13" fmla="*/ 7117 h 27"/>
                <a:gd name="T14" fmla="*/ 12484 w 60"/>
                <a:gd name="T15" fmla="*/ 10164 h 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0" h="27">
                  <a:moveTo>
                    <a:pt x="30" y="27"/>
                  </a:moveTo>
                  <a:cubicBezTo>
                    <a:pt x="21" y="27"/>
                    <a:pt x="12" y="24"/>
                    <a:pt x="6" y="19"/>
                  </a:cubicBezTo>
                  <a:cubicBezTo>
                    <a:pt x="1" y="15"/>
                    <a:pt x="0" y="9"/>
                    <a:pt x="4" y="5"/>
                  </a:cubicBezTo>
                  <a:cubicBezTo>
                    <a:pt x="7" y="0"/>
                    <a:pt x="13" y="0"/>
                    <a:pt x="18" y="3"/>
                  </a:cubicBezTo>
                  <a:cubicBezTo>
                    <a:pt x="25" y="8"/>
                    <a:pt x="35" y="8"/>
                    <a:pt x="42" y="3"/>
                  </a:cubicBezTo>
                  <a:cubicBezTo>
                    <a:pt x="47" y="0"/>
                    <a:pt x="53" y="0"/>
                    <a:pt x="56" y="5"/>
                  </a:cubicBezTo>
                  <a:cubicBezTo>
                    <a:pt x="60" y="9"/>
                    <a:pt x="59" y="15"/>
                    <a:pt x="55" y="19"/>
                  </a:cubicBezTo>
                  <a:cubicBezTo>
                    <a:pt x="48" y="24"/>
                    <a:pt x="39" y="27"/>
                    <a:pt x="30" y="2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09BC5179-FB17-4CCE-A203-964C90949684}"/>
                </a:ext>
              </a:extLst>
            </p:cNvPr>
            <p:cNvSpPr/>
            <p:nvPr/>
          </p:nvSpPr>
          <p:spPr>
            <a:xfrm>
              <a:off x="3096771" y="194254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ysClr val="windowText" lastClr="000000"/>
                </a:solidFill>
              </a:endParaRPr>
            </a:p>
          </p:txBody>
        </p:sp>
        <p:sp>
          <p:nvSpPr>
            <p:cNvPr id="111" name="Ellipse 110">
              <a:extLst>
                <a:ext uri="{FF2B5EF4-FFF2-40B4-BE49-F238E27FC236}">
                  <a16:creationId xmlns:a16="http://schemas.microsoft.com/office/drawing/2014/main" id="{F1C4D216-331E-4E08-962B-7642C10BF75D}"/>
                </a:ext>
              </a:extLst>
            </p:cNvPr>
            <p:cNvSpPr/>
            <p:nvPr/>
          </p:nvSpPr>
          <p:spPr>
            <a:xfrm>
              <a:off x="3176019" y="1942545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958C2FB7-DDB0-4099-B71E-5C018C101D11}"/>
              </a:ext>
            </a:extLst>
          </p:cNvPr>
          <p:cNvGrpSpPr/>
          <p:nvPr/>
        </p:nvGrpSpPr>
        <p:grpSpPr>
          <a:xfrm>
            <a:off x="631567" y="1986056"/>
            <a:ext cx="1015867" cy="678796"/>
            <a:chOff x="631567" y="1986056"/>
            <a:chExt cx="1015867" cy="678796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B20F9672-A575-48A3-B284-2F60E61BF2B4}"/>
                </a:ext>
              </a:extLst>
            </p:cNvPr>
            <p:cNvGrpSpPr/>
            <p:nvPr/>
          </p:nvGrpSpPr>
          <p:grpSpPr>
            <a:xfrm>
              <a:off x="631567" y="1986056"/>
              <a:ext cx="1015867" cy="678796"/>
              <a:chOff x="631567" y="1986056"/>
              <a:chExt cx="1015867" cy="678796"/>
            </a:xfrm>
          </p:grpSpPr>
          <p:grpSp>
            <p:nvGrpSpPr>
              <p:cNvPr id="96" name="Group 104">
                <a:extLst>
                  <a:ext uri="{FF2B5EF4-FFF2-40B4-BE49-F238E27FC236}">
                    <a16:creationId xmlns:a16="http://schemas.microsoft.com/office/drawing/2014/main" id="{2FFD386D-65A5-450A-AFFB-EFDDF2257D2D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860034" y="1986056"/>
                <a:ext cx="787400" cy="533402"/>
                <a:chOff x="3045" y="1620"/>
                <a:chExt cx="780" cy="529"/>
              </a:xfrm>
            </p:grpSpPr>
            <p:sp>
              <p:nvSpPr>
                <p:cNvPr id="97" name="Freeform 105">
                  <a:extLst>
                    <a:ext uri="{FF2B5EF4-FFF2-40B4-BE49-F238E27FC236}">
                      <a16:creationId xmlns:a16="http://schemas.microsoft.com/office/drawing/2014/main" id="{A71227D2-95CE-4575-9BD3-A4DB25EE5D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78" y="1709"/>
                  <a:ext cx="520" cy="359"/>
                </a:xfrm>
                <a:custGeom>
                  <a:avLst/>
                  <a:gdLst>
                    <a:gd name="T0" fmla="*/ 4491 w 220"/>
                    <a:gd name="T1" fmla="*/ 62331 h 152"/>
                    <a:gd name="T2" fmla="*/ 1558 w 220"/>
                    <a:gd name="T3" fmla="*/ 61462 h 152"/>
                    <a:gd name="T4" fmla="*/ 1257 w 220"/>
                    <a:gd name="T5" fmla="*/ 55319 h 152"/>
                    <a:gd name="T6" fmla="*/ 16018 w 220"/>
                    <a:gd name="T7" fmla="*/ 38205 h 152"/>
                    <a:gd name="T8" fmla="*/ 21469 w 220"/>
                    <a:gd name="T9" fmla="*/ 37336 h 152"/>
                    <a:gd name="T10" fmla="*/ 38733 w 220"/>
                    <a:gd name="T11" fmla="*/ 47917 h 152"/>
                    <a:gd name="T12" fmla="*/ 83153 w 220"/>
                    <a:gd name="T13" fmla="*/ 1556 h 152"/>
                    <a:gd name="T14" fmla="*/ 89109 w 220"/>
                    <a:gd name="T15" fmla="*/ 1556 h 152"/>
                    <a:gd name="T16" fmla="*/ 89109 w 220"/>
                    <a:gd name="T17" fmla="*/ 7496 h 152"/>
                    <a:gd name="T18" fmla="*/ 42047 w 220"/>
                    <a:gd name="T19" fmla="*/ 56228 h 152"/>
                    <a:gd name="T20" fmla="*/ 37107 w 220"/>
                    <a:gd name="T21" fmla="*/ 56597 h 152"/>
                    <a:gd name="T22" fmla="*/ 19687 w 220"/>
                    <a:gd name="T23" fmla="*/ 46361 h 152"/>
                    <a:gd name="T24" fmla="*/ 7526 w 220"/>
                    <a:gd name="T25" fmla="*/ 60775 h 152"/>
                    <a:gd name="T26" fmla="*/ 4491 w 220"/>
                    <a:gd name="T27" fmla="*/ 62331 h 15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20" h="152">
                      <a:moveTo>
                        <a:pt x="11" y="152"/>
                      </a:moveTo>
                      <a:cubicBezTo>
                        <a:pt x="9" y="152"/>
                        <a:pt x="6" y="151"/>
                        <a:pt x="4" y="150"/>
                      </a:cubicBezTo>
                      <a:cubicBezTo>
                        <a:pt x="0" y="146"/>
                        <a:pt x="0" y="140"/>
                        <a:pt x="3" y="135"/>
                      </a:cubicBezTo>
                      <a:cubicBezTo>
                        <a:pt x="39" y="93"/>
                        <a:pt x="39" y="93"/>
                        <a:pt x="39" y="93"/>
                      </a:cubicBezTo>
                      <a:cubicBezTo>
                        <a:pt x="42" y="89"/>
                        <a:pt x="47" y="88"/>
                        <a:pt x="52" y="91"/>
                      </a:cubicBezTo>
                      <a:cubicBezTo>
                        <a:pt x="94" y="117"/>
                        <a:pt x="94" y="117"/>
                        <a:pt x="94" y="117"/>
                      </a:cubicBezTo>
                      <a:cubicBezTo>
                        <a:pt x="202" y="4"/>
                        <a:pt x="202" y="4"/>
                        <a:pt x="202" y="4"/>
                      </a:cubicBezTo>
                      <a:cubicBezTo>
                        <a:pt x="206" y="0"/>
                        <a:pt x="212" y="0"/>
                        <a:pt x="216" y="4"/>
                      </a:cubicBezTo>
                      <a:cubicBezTo>
                        <a:pt x="220" y="8"/>
                        <a:pt x="220" y="14"/>
                        <a:pt x="216" y="18"/>
                      </a:cubicBezTo>
                      <a:cubicBezTo>
                        <a:pt x="102" y="137"/>
                        <a:pt x="102" y="137"/>
                        <a:pt x="102" y="137"/>
                      </a:cubicBezTo>
                      <a:cubicBezTo>
                        <a:pt x="99" y="140"/>
                        <a:pt x="94" y="141"/>
                        <a:pt x="90" y="138"/>
                      </a:cubicBezTo>
                      <a:cubicBezTo>
                        <a:pt x="48" y="113"/>
                        <a:pt x="48" y="113"/>
                        <a:pt x="48" y="113"/>
                      </a:cubicBezTo>
                      <a:cubicBezTo>
                        <a:pt x="18" y="148"/>
                        <a:pt x="18" y="148"/>
                        <a:pt x="18" y="148"/>
                      </a:cubicBezTo>
                      <a:cubicBezTo>
                        <a:pt x="17" y="151"/>
                        <a:pt x="14" y="152"/>
                        <a:pt x="11" y="152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98" name="Freeform 106">
                  <a:extLst>
                    <a:ext uri="{FF2B5EF4-FFF2-40B4-BE49-F238E27FC236}">
                      <a16:creationId xmlns:a16="http://schemas.microsoft.com/office/drawing/2014/main" id="{C28AD709-13EB-4370-A032-C0CA083942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82" y="1688"/>
                  <a:ext cx="43" cy="147"/>
                </a:xfrm>
                <a:custGeom>
                  <a:avLst/>
                  <a:gdLst>
                    <a:gd name="T0" fmla="*/ 941 w 18"/>
                    <a:gd name="T1" fmla="*/ 1264 h 62"/>
                    <a:gd name="T2" fmla="*/ 0 w 18"/>
                    <a:gd name="T3" fmla="*/ 3383 h 62"/>
                    <a:gd name="T4" fmla="*/ 1335 w 18"/>
                    <a:gd name="T5" fmla="*/ 23070 h 62"/>
                    <a:gd name="T6" fmla="*/ 4828 w 18"/>
                    <a:gd name="T7" fmla="*/ 26135 h 62"/>
                    <a:gd name="T8" fmla="*/ 8017 w 18"/>
                    <a:gd name="T9" fmla="*/ 22683 h 62"/>
                    <a:gd name="T10" fmla="*/ 6682 w 18"/>
                    <a:gd name="T11" fmla="*/ 2997 h 62"/>
                    <a:gd name="T12" fmla="*/ 3189 w 18"/>
                    <a:gd name="T13" fmla="*/ 0 h 62"/>
                    <a:gd name="T14" fmla="*/ 941 w 18"/>
                    <a:gd name="T15" fmla="*/ 1264 h 6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8" h="62">
                      <a:moveTo>
                        <a:pt x="2" y="3"/>
                      </a:moveTo>
                      <a:cubicBezTo>
                        <a:pt x="1" y="4"/>
                        <a:pt x="0" y="6"/>
                        <a:pt x="0" y="8"/>
                      </a:cubicBezTo>
                      <a:cubicBezTo>
                        <a:pt x="3" y="55"/>
                        <a:pt x="3" y="55"/>
                        <a:pt x="3" y="55"/>
                      </a:cubicBezTo>
                      <a:cubicBezTo>
                        <a:pt x="4" y="59"/>
                        <a:pt x="7" y="62"/>
                        <a:pt x="11" y="62"/>
                      </a:cubicBezTo>
                      <a:cubicBezTo>
                        <a:pt x="15" y="62"/>
                        <a:pt x="18" y="58"/>
                        <a:pt x="18" y="54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3"/>
                        <a:pt x="11" y="0"/>
                        <a:pt x="7" y="0"/>
                      </a:cubicBezTo>
                      <a:cubicBezTo>
                        <a:pt x="5" y="1"/>
                        <a:pt x="3" y="2"/>
                        <a:pt x="2" y="3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9" name="Freeform 107">
                  <a:extLst>
                    <a:ext uri="{FF2B5EF4-FFF2-40B4-BE49-F238E27FC236}">
                      <a16:creationId xmlns:a16="http://schemas.microsoft.com/office/drawing/2014/main" id="{A3BE5074-D0B0-49E2-A57A-34BC721CB0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69" y="1686"/>
                  <a:ext cx="146" cy="42"/>
                </a:xfrm>
                <a:custGeom>
                  <a:avLst/>
                  <a:gdLst>
                    <a:gd name="T0" fmla="*/ 860 w 62"/>
                    <a:gd name="T1" fmla="*/ 2287 h 18"/>
                    <a:gd name="T2" fmla="*/ 0 w 62"/>
                    <a:gd name="T3" fmla="*/ 4202 h 18"/>
                    <a:gd name="T4" fmla="*/ 3266 w 62"/>
                    <a:gd name="T5" fmla="*/ 6783 h 18"/>
                    <a:gd name="T6" fmla="*/ 22176 w 62"/>
                    <a:gd name="T7" fmla="*/ 5668 h 18"/>
                    <a:gd name="T8" fmla="*/ 24905 w 62"/>
                    <a:gd name="T9" fmla="*/ 2553 h 18"/>
                    <a:gd name="T10" fmla="*/ 21648 w 62"/>
                    <a:gd name="T11" fmla="*/ 0 h 18"/>
                    <a:gd name="T12" fmla="*/ 2746 w 62"/>
                    <a:gd name="T13" fmla="*/ 1094 h 18"/>
                    <a:gd name="T14" fmla="*/ 860 w 62"/>
                    <a:gd name="T15" fmla="*/ 2287 h 1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2" h="18">
                      <a:moveTo>
                        <a:pt x="2" y="6"/>
                      </a:moveTo>
                      <a:cubicBezTo>
                        <a:pt x="1" y="7"/>
                        <a:pt x="0" y="9"/>
                        <a:pt x="0" y="11"/>
                      </a:cubicBezTo>
                      <a:cubicBezTo>
                        <a:pt x="0" y="15"/>
                        <a:pt x="4" y="18"/>
                        <a:pt x="8" y="18"/>
                      </a:cubicBezTo>
                      <a:cubicBezTo>
                        <a:pt x="55" y="15"/>
                        <a:pt x="55" y="15"/>
                        <a:pt x="55" y="15"/>
                      </a:cubicBezTo>
                      <a:cubicBezTo>
                        <a:pt x="59" y="15"/>
                        <a:pt x="62" y="11"/>
                        <a:pt x="62" y="7"/>
                      </a:cubicBezTo>
                      <a:cubicBezTo>
                        <a:pt x="61" y="3"/>
                        <a:pt x="58" y="0"/>
                        <a:pt x="54" y="0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5" y="4"/>
                        <a:pt x="3" y="5"/>
                        <a:pt x="2" y="6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100" name="Freeform 108">
                  <a:extLst>
                    <a:ext uri="{FF2B5EF4-FFF2-40B4-BE49-F238E27FC236}">
                      <a16:creationId xmlns:a16="http://schemas.microsoft.com/office/drawing/2014/main" id="{F21E4C2B-27AE-464C-98D8-4A9E4F3A08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8" y="1915"/>
                  <a:ext cx="331" cy="210"/>
                </a:xfrm>
                <a:custGeom>
                  <a:avLst/>
                  <a:gdLst>
                    <a:gd name="T0" fmla="*/ 0 w 140"/>
                    <a:gd name="T1" fmla="*/ 11720 h 89"/>
                    <a:gd name="T2" fmla="*/ 28972 w 140"/>
                    <a:gd name="T3" fmla="*/ 36271 h 89"/>
                    <a:gd name="T4" fmla="*/ 57833 w 140"/>
                    <a:gd name="T5" fmla="*/ 11720 h 89"/>
                    <a:gd name="T6" fmla="*/ 57833 w 140"/>
                    <a:gd name="T7" fmla="*/ 0 h 89"/>
                    <a:gd name="T8" fmla="*/ 0 w 140"/>
                    <a:gd name="T9" fmla="*/ 0 h 89"/>
                    <a:gd name="T10" fmla="*/ 0 w 140"/>
                    <a:gd name="T11" fmla="*/ 11720 h 8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0" h="89">
                      <a:moveTo>
                        <a:pt x="0" y="29"/>
                      </a:moveTo>
                      <a:cubicBezTo>
                        <a:pt x="0" y="62"/>
                        <a:pt x="32" y="89"/>
                        <a:pt x="70" y="89"/>
                      </a:cubicBezTo>
                      <a:cubicBezTo>
                        <a:pt x="109" y="89"/>
                        <a:pt x="140" y="62"/>
                        <a:pt x="140" y="29"/>
                      </a:cubicBezTo>
                      <a:cubicBezTo>
                        <a:pt x="140" y="0"/>
                        <a:pt x="140" y="0"/>
                        <a:pt x="14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1" name="Freeform 109">
                  <a:extLst>
                    <a:ext uri="{FF2B5EF4-FFF2-40B4-BE49-F238E27FC236}">
                      <a16:creationId xmlns:a16="http://schemas.microsoft.com/office/drawing/2014/main" id="{747560B4-3B82-46D8-867D-425E5C9CA84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45" y="1891"/>
                  <a:ext cx="378" cy="258"/>
                </a:xfrm>
                <a:custGeom>
                  <a:avLst/>
                  <a:gdLst>
                    <a:gd name="T0" fmla="*/ 32898 w 160"/>
                    <a:gd name="T1" fmla="*/ 45391 h 109"/>
                    <a:gd name="T2" fmla="*/ 0 w 160"/>
                    <a:gd name="T3" fmla="*/ 16192 h 109"/>
                    <a:gd name="T4" fmla="*/ 0 w 160"/>
                    <a:gd name="T5" fmla="*/ 4242 h 109"/>
                    <a:gd name="T6" fmla="*/ 4208 w 160"/>
                    <a:gd name="T7" fmla="*/ 0 h 109"/>
                    <a:gd name="T8" fmla="*/ 61524 w 160"/>
                    <a:gd name="T9" fmla="*/ 0 h 109"/>
                    <a:gd name="T10" fmla="*/ 65732 w 160"/>
                    <a:gd name="T11" fmla="*/ 4242 h 109"/>
                    <a:gd name="T12" fmla="*/ 65732 w 160"/>
                    <a:gd name="T13" fmla="*/ 16192 h 109"/>
                    <a:gd name="T14" fmla="*/ 32898 w 160"/>
                    <a:gd name="T15" fmla="*/ 45391 h 109"/>
                    <a:gd name="T16" fmla="*/ 8160 w 160"/>
                    <a:gd name="T17" fmla="*/ 8263 h 109"/>
                    <a:gd name="T18" fmla="*/ 8160 w 160"/>
                    <a:gd name="T19" fmla="*/ 16192 h 109"/>
                    <a:gd name="T20" fmla="*/ 32898 w 160"/>
                    <a:gd name="T21" fmla="*/ 37067 h 109"/>
                    <a:gd name="T22" fmla="*/ 57543 w 160"/>
                    <a:gd name="T23" fmla="*/ 16192 h 109"/>
                    <a:gd name="T24" fmla="*/ 57543 w 160"/>
                    <a:gd name="T25" fmla="*/ 8263 h 109"/>
                    <a:gd name="T26" fmla="*/ 8160 w 160"/>
                    <a:gd name="T27" fmla="*/ 8263 h 10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60" h="109">
                      <a:moveTo>
                        <a:pt x="80" y="109"/>
                      </a:moveTo>
                      <a:cubicBezTo>
                        <a:pt x="36" y="109"/>
                        <a:pt x="0" y="77"/>
                        <a:pt x="0" y="39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4"/>
                        <a:pt x="5" y="0"/>
                        <a:pt x="10" y="0"/>
                      </a:cubicBezTo>
                      <a:cubicBezTo>
                        <a:pt x="150" y="0"/>
                        <a:pt x="150" y="0"/>
                        <a:pt x="150" y="0"/>
                      </a:cubicBezTo>
                      <a:cubicBezTo>
                        <a:pt x="156" y="0"/>
                        <a:pt x="160" y="4"/>
                        <a:pt x="160" y="10"/>
                      </a:cubicBezTo>
                      <a:cubicBezTo>
                        <a:pt x="160" y="39"/>
                        <a:pt x="160" y="39"/>
                        <a:pt x="160" y="39"/>
                      </a:cubicBezTo>
                      <a:cubicBezTo>
                        <a:pt x="160" y="77"/>
                        <a:pt x="124" y="109"/>
                        <a:pt x="80" y="109"/>
                      </a:cubicBezTo>
                      <a:close/>
                      <a:moveTo>
                        <a:pt x="20" y="20"/>
                      </a:moveTo>
                      <a:cubicBezTo>
                        <a:pt x="20" y="39"/>
                        <a:pt x="20" y="39"/>
                        <a:pt x="20" y="39"/>
                      </a:cubicBezTo>
                      <a:cubicBezTo>
                        <a:pt x="20" y="66"/>
                        <a:pt x="47" y="89"/>
                        <a:pt x="80" y="89"/>
                      </a:cubicBezTo>
                      <a:cubicBezTo>
                        <a:pt x="113" y="89"/>
                        <a:pt x="140" y="66"/>
                        <a:pt x="140" y="39"/>
                      </a:cubicBezTo>
                      <a:cubicBezTo>
                        <a:pt x="140" y="20"/>
                        <a:pt x="140" y="20"/>
                        <a:pt x="140" y="20"/>
                      </a:cubicBez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dirty="0"/>
                </a:p>
              </p:txBody>
            </p:sp>
            <p:sp>
              <p:nvSpPr>
                <p:cNvPr id="102" name="Oval 110">
                  <a:extLst>
                    <a:ext uri="{FF2B5EF4-FFF2-40B4-BE49-F238E27FC236}">
                      <a16:creationId xmlns:a16="http://schemas.microsoft.com/office/drawing/2014/main" id="{63AE405A-44D4-4B48-8794-23609516AB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68" y="1773"/>
                  <a:ext cx="331" cy="284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600"/>
                    </a:spcBef>
                    <a:buFont typeface="GillSans" panose="020B0602020204020204" charset="0"/>
                    <a:buChar char=" "/>
                    <a:defRPr sz="2400">
                      <a:solidFill>
                        <a:schemeClr val="accent1"/>
                      </a:solidFill>
                      <a:latin typeface="GillSans" panose="020B0602020204020204" charset="0"/>
                    </a:defRPr>
                  </a:lvl1pPr>
                  <a:lvl2pPr marL="355600" indent="-228600">
                    <a:lnSpc>
                      <a:spcPct val="90000"/>
                    </a:lnSpc>
                    <a:spcBef>
                      <a:spcPts val="6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accent1"/>
                      </a:solidFill>
                      <a:latin typeface="GillSans" panose="020B0602020204020204" charset="0"/>
                    </a:defRPr>
                  </a:lvl2pPr>
                  <a:lvl3pPr marL="719138" indent="-320675">
                    <a:lnSpc>
                      <a:spcPct val="90000"/>
                    </a:lnSpc>
                    <a:spcBef>
                      <a:spcPts val="6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accent1"/>
                      </a:solidFill>
                      <a:latin typeface="GillSans" panose="020B0602020204020204" charset="0"/>
                    </a:defRPr>
                  </a:lvl3pPr>
                  <a:lvl4pPr marL="1071563" indent="-322263">
                    <a:lnSpc>
                      <a:spcPct val="90000"/>
                    </a:lnSpc>
                    <a:spcBef>
                      <a:spcPts val="6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accent1"/>
                      </a:solidFill>
                      <a:latin typeface="GillSans" panose="020B0602020204020204" charset="0"/>
                    </a:defRPr>
                  </a:lvl4pPr>
                  <a:lvl5pPr marL="1435100" indent="-312738">
                    <a:lnSpc>
                      <a:spcPct val="90000"/>
                    </a:lnSpc>
                    <a:spcBef>
                      <a:spcPts val="6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tabLst>
                      <a:tab pos="1879600" algn="l"/>
                    </a:tabLst>
                    <a:defRPr sz="1400">
                      <a:solidFill>
                        <a:schemeClr val="accent1"/>
                      </a:solidFill>
                      <a:latin typeface="GillSans" panose="020B0602020204020204" charset="0"/>
                    </a:defRPr>
                  </a:lvl5pPr>
                  <a:lvl6pPr marL="1892300" indent="-312738" eaLnBrk="0" fontAlgn="base" hangingPunct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tabLst>
                      <a:tab pos="1879600" algn="l"/>
                    </a:tabLst>
                    <a:defRPr sz="1400">
                      <a:solidFill>
                        <a:schemeClr val="accent1"/>
                      </a:solidFill>
                      <a:latin typeface="GillSans" panose="020B0602020204020204" charset="0"/>
                    </a:defRPr>
                  </a:lvl6pPr>
                  <a:lvl7pPr marL="2349500" indent="-312738" eaLnBrk="0" fontAlgn="base" hangingPunct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tabLst>
                      <a:tab pos="1879600" algn="l"/>
                    </a:tabLst>
                    <a:defRPr sz="1400">
                      <a:solidFill>
                        <a:schemeClr val="accent1"/>
                      </a:solidFill>
                      <a:latin typeface="GillSans" panose="020B0602020204020204" charset="0"/>
                    </a:defRPr>
                  </a:lvl7pPr>
                  <a:lvl8pPr marL="2806700" indent="-312738" eaLnBrk="0" fontAlgn="base" hangingPunct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tabLst>
                      <a:tab pos="1879600" algn="l"/>
                    </a:tabLst>
                    <a:defRPr sz="1400">
                      <a:solidFill>
                        <a:schemeClr val="accent1"/>
                      </a:solidFill>
                      <a:latin typeface="GillSans" panose="020B0602020204020204" charset="0"/>
                    </a:defRPr>
                  </a:lvl8pPr>
                  <a:lvl9pPr marL="3263900" indent="-312738" eaLnBrk="0" fontAlgn="base" hangingPunct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tabLst>
                      <a:tab pos="1879600" algn="l"/>
                    </a:tabLst>
                    <a:defRPr sz="1400">
                      <a:solidFill>
                        <a:schemeClr val="accent1"/>
                      </a:solidFill>
                      <a:latin typeface="GillSans" panose="020B060202020402020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" name="Freeform 111">
                  <a:extLst>
                    <a:ext uri="{FF2B5EF4-FFF2-40B4-BE49-F238E27FC236}">
                      <a16:creationId xmlns:a16="http://schemas.microsoft.com/office/drawing/2014/main" id="{34297776-765B-4D78-9E4B-707C391A10F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45" y="1750"/>
                  <a:ext cx="378" cy="330"/>
                </a:xfrm>
                <a:custGeom>
                  <a:avLst/>
                  <a:gdLst>
                    <a:gd name="T0" fmla="*/ 32898 w 160"/>
                    <a:gd name="T1" fmla="*/ 56616 h 140"/>
                    <a:gd name="T2" fmla="*/ 0 w 160"/>
                    <a:gd name="T3" fmla="*/ 28314 h 140"/>
                    <a:gd name="T4" fmla="*/ 32898 w 160"/>
                    <a:gd name="T5" fmla="*/ 0 h 140"/>
                    <a:gd name="T6" fmla="*/ 65732 w 160"/>
                    <a:gd name="T7" fmla="*/ 28314 h 140"/>
                    <a:gd name="T8" fmla="*/ 32898 w 160"/>
                    <a:gd name="T9" fmla="*/ 56616 h 140"/>
                    <a:gd name="T10" fmla="*/ 32898 w 160"/>
                    <a:gd name="T11" fmla="*/ 8094 h 140"/>
                    <a:gd name="T12" fmla="*/ 8160 w 160"/>
                    <a:gd name="T13" fmla="*/ 28314 h 140"/>
                    <a:gd name="T14" fmla="*/ 32898 w 160"/>
                    <a:gd name="T15" fmla="*/ 48522 h 140"/>
                    <a:gd name="T16" fmla="*/ 57543 w 160"/>
                    <a:gd name="T17" fmla="*/ 28314 h 140"/>
                    <a:gd name="T18" fmla="*/ 32898 w 160"/>
                    <a:gd name="T19" fmla="*/ 8094 h 14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0" h="140">
                      <a:moveTo>
                        <a:pt x="80" y="140"/>
                      </a:moveTo>
                      <a:cubicBezTo>
                        <a:pt x="36" y="140"/>
                        <a:pt x="0" y="108"/>
                        <a:pt x="0" y="70"/>
                      </a:cubicBezTo>
                      <a:cubicBezTo>
                        <a:pt x="0" y="31"/>
                        <a:pt x="36" y="0"/>
                        <a:pt x="80" y="0"/>
                      </a:cubicBezTo>
                      <a:cubicBezTo>
                        <a:pt x="124" y="0"/>
                        <a:pt x="160" y="31"/>
                        <a:pt x="160" y="70"/>
                      </a:cubicBezTo>
                      <a:cubicBezTo>
                        <a:pt x="160" y="108"/>
                        <a:pt x="124" y="140"/>
                        <a:pt x="80" y="140"/>
                      </a:cubicBezTo>
                      <a:close/>
                      <a:moveTo>
                        <a:pt x="80" y="20"/>
                      </a:moveTo>
                      <a:cubicBezTo>
                        <a:pt x="47" y="20"/>
                        <a:pt x="20" y="42"/>
                        <a:pt x="20" y="70"/>
                      </a:cubicBezTo>
                      <a:cubicBezTo>
                        <a:pt x="20" y="97"/>
                        <a:pt x="47" y="120"/>
                        <a:pt x="80" y="120"/>
                      </a:cubicBezTo>
                      <a:cubicBezTo>
                        <a:pt x="113" y="120"/>
                        <a:pt x="140" y="97"/>
                        <a:pt x="140" y="70"/>
                      </a:cubicBezTo>
                      <a:cubicBezTo>
                        <a:pt x="140" y="42"/>
                        <a:pt x="113" y="20"/>
                        <a:pt x="80" y="2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" name="Freeform 112">
                  <a:extLst>
                    <a:ext uri="{FF2B5EF4-FFF2-40B4-BE49-F238E27FC236}">
                      <a16:creationId xmlns:a16="http://schemas.microsoft.com/office/drawing/2014/main" id="{D4EF0DD8-CF11-4D10-96F5-710E360759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68" y="1785"/>
                  <a:ext cx="331" cy="210"/>
                </a:xfrm>
                <a:custGeom>
                  <a:avLst/>
                  <a:gdLst>
                    <a:gd name="T0" fmla="*/ 0 w 140"/>
                    <a:gd name="T1" fmla="*/ 11720 h 89"/>
                    <a:gd name="T2" fmla="*/ 28972 w 140"/>
                    <a:gd name="T3" fmla="*/ 36271 h 89"/>
                    <a:gd name="T4" fmla="*/ 57833 w 140"/>
                    <a:gd name="T5" fmla="*/ 11720 h 89"/>
                    <a:gd name="T6" fmla="*/ 57833 w 140"/>
                    <a:gd name="T7" fmla="*/ 0 h 89"/>
                    <a:gd name="T8" fmla="*/ 0 w 140"/>
                    <a:gd name="T9" fmla="*/ 0 h 89"/>
                    <a:gd name="T10" fmla="*/ 0 w 140"/>
                    <a:gd name="T11" fmla="*/ 11720 h 8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40" h="89">
                      <a:moveTo>
                        <a:pt x="0" y="29"/>
                      </a:moveTo>
                      <a:cubicBezTo>
                        <a:pt x="0" y="62"/>
                        <a:pt x="32" y="89"/>
                        <a:pt x="70" y="89"/>
                      </a:cubicBezTo>
                      <a:cubicBezTo>
                        <a:pt x="109" y="89"/>
                        <a:pt x="140" y="62"/>
                        <a:pt x="140" y="29"/>
                      </a:cubicBezTo>
                      <a:cubicBezTo>
                        <a:pt x="140" y="0"/>
                        <a:pt x="140" y="0"/>
                        <a:pt x="14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" name="Freeform 113">
                  <a:extLst>
                    <a:ext uri="{FF2B5EF4-FFF2-40B4-BE49-F238E27FC236}">
                      <a16:creationId xmlns:a16="http://schemas.microsoft.com/office/drawing/2014/main" id="{9F46794B-02F7-426E-98AD-E32B2CC78CA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45" y="1762"/>
                  <a:ext cx="378" cy="257"/>
                </a:xfrm>
                <a:custGeom>
                  <a:avLst/>
                  <a:gdLst>
                    <a:gd name="T0" fmla="*/ 32898 w 160"/>
                    <a:gd name="T1" fmla="*/ 44157 h 109"/>
                    <a:gd name="T2" fmla="*/ 0 w 160"/>
                    <a:gd name="T3" fmla="*/ 15821 h 109"/>
                    <a:gd name="T4" fmla="*/ 0 w 160"/>
                    <a:gd name="T5" fmla="*/ 4143 h 109"/>
                    <a:gd name="T6" fmla="*/ 4208 w 160"/>
                    <a:gd name="T7" fmla="*/ 0 h 109"/>
                    <a:gd name="T8" fmla="*/ 61524 w 160"/>
                    <a:gd name="T9" fmla="*/ 0 h 109"/>
                    <a:gd name="T10" fmla="*/ 65732 w 160"/>
                    <a:gd name="T11" fmla="*/ 4143 h 109"/>
                    <a:gd name="T12" fmla="*/ 65732 w 160"/>
                    <a:gd name="T13" fmla="*/ 15821 h 109"/>
                    <a:gd name="T14" fmla="*/ 32898 w 160"/>
                    <a:gd name="T15" fmla="*/ 44157 h 109"/>
                    <a:gd name="T16" fmla="*/ 8160 w 160"/>
                    <a:gd name="T17" fmla="*/ 8099 h 109"/>
                    <a:gd name="T18" fmla="*/ 8160 w 160"/>
                    <a:gd name="T19" fmla="*/ 15821 h 109"/>
                    <a:gd name="T20" fmla="*/ 32898 w 160"/>
                    <a:gd name="T21" fmla="*/ 36074 h 109"/>
                    <a:gd name="T22" fmla="*/ 57543 w 160"/>
                    <a:gd name="T23" fmla="*/ 15821 h 109"/>
                    <a:gd name="T24" fmla="*/ 57543 w 160"/>
                    <a:gd name="T25" fmla="*/ 8099 h 109"/>
                    <a:gd name="T26" fmla="*/ 8160 w 160"/>
                    <a:gd name="T27" fmla="*/ 8099 h 10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60" h="109">
                      <a:moveTo>
                        <a:pt x="80" y="109"/>
                      </a:moveTo>
                      <a:cubicBezTo>
                        <a:pt x="36" y="109"/>
                        <a:pt x="0" y="77"/>
                        <a:pt x="0" y="39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4"/>
                        <a:pt x="5" y="0"/>
                        <a:pt x="10" y="0"/>
                      </a:cubicBezTo>
                      <a:cubicBezTo>
                        <a:pt x="150" y="0"/>
                        <a:pt x="150" y="0"/>
                        <a:pt x="150" y="0"/>
                      </a:cubicBezTo>
                      <a:cubicBezTo>
                        <a:pt x="156" y="0"/>
                        <a:pt x="160" y="4"/>
                        <a:pt x="160" y="10"/>
                      </a:cubicBezTo>
                      <a:cubicBezTo>
                        <a:pt x="160" y="39"/>
                        <a:pt x="160" y="39"/>
                        <a:pt x="160" y="39"/>
                      </a:cubicBezTo>
                      <a:cubicBezTo>
                        <a:pt x="160" y="77"/>
                        <a:pt x="124" y="109"/>
                        <a:pt x="80" y="109"/>
                      </a:cubicBezTo>
                      <a:close/>
                      <a:moveTo>
                        <a:pt x="20" y="20"/>
                      </a:moveTo>
                      <a:cubicBezTo>
                        <a:pt x="20" y="39"/>
                        <a:pt x="20" y="39"/>
                        <a:pt x="20" y="39"/>
                      </a:cubicBezTo>
                      <a:cubicBezTo>
                        <a:pt x="20" y="66"/>
                        <a:pt x="47" y="89"/>
                        <a:pt x="80" y="89"/>
                      </a:cubicBezTo>
                      <a:cubicBezTo>
                        <a:pt x="113" y="89"/>
                        <a:pt x="140" y="66"/>
                        <a:pt x="140" y="39"/>
                      </a:cubicBezTo>
                      <a:cubicBezTo>
                        <a:pt x="140" y="20"/>
                        <a:pt x="140" y="20"/>
                        <a:pt x="140" y="20"/>
                      </a:cubicBez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6" name="Oval 114">
                  <a:extLst>
                    <a:ext uri="{FF2B5EF4-FFF2-40B4-BE49-F238E27FC236}">
                      <a16:creationId xmlns:a16="http://schemas.microsoft.com/office/drawing/2014/main" id="{68B34F9A-1859-4FE9-856B-2F59841C09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68" y="1643"/>
                  <a:ext cx="331" cy="28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lnSpc>
                      <a:spcPct val="90000"/>
                    </a:lnSpc>
                    <a:spcBef>
                      <a:spcPts val="600"/>
                    </a:spcBef>
                    <a:buFont typeface="GillSans" panose="020B0602020204020204" charset="0"/>
                    <a:buChar char=" "/>
                    <a:defRPr sz="2400">
                      <a:solidFill>
                        <a:schemeClr val="accent1"/>
                      </a:solidFill>
                      <a:latin typeface="GillSans" panose="020B0602020204020204" charset="0"/>
                    </a:defRPr>
                  </a:lvl1pPr>
                  <a:lvl2pPr marL="355600" indent="-228600">
                    <a:lnSpc>
                      <a:spcPct val="90000"/>
                    </a:lnSpc>
                    <a:spcBef>
                      <a:spcPts val="6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2000">
                      <a:solidFill>
                        <a:schemeClr val="accent1"/>
                      </a:solidFill>
                      <a:latin typeface="GillSans" panose="020B0602020204020204" charset="0"/>
                    </a:defRPr>
                  </a:lvl2pPr>
                  <a:lvl3pPr marL="719138" indent="-320675">
                    <a:lnSpc>
                      <a:spcPct val="90000"/>
                    </a:lnSpc>
                    <a:spcBef>
                      <a:spcPts val="6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>
                      <a:solidFill>
                        <a:schemeClr val="accent1"/>
                      </a:solidFill>
                      <a:latin typeface="GillSans" panose="020B0602020204020204" charset="0"/>
                    </a:defRPr>
                  </a:lvl3pPr>
                  <a:lvl4pPr marL="1071563" indent="-322263">
                    <a:lnSpc>
                      <a:spcPct val="90000"/>
                    </a:lnSpc>
                    <a:spcBef>
                      <a:spcPts val="6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defRPr sz="1600">
                      <a:solidFill>
                        <a:schemeClr val="accent1"/>
                      </a:solidFill>
                      <a:latin typeface="GillSans" panose="020B0602020204020204" charset="0"/>
                    </a:defRPr>
                  </a:lvl4pPr>
                  <a:lvl5pPr marL="1435100" indent="-312738">
                    <a:lnSpc>
                      <a:spcPct val="90000"/>
                    </a:lnSpc>
                    <a:spcBef>
                      <a:spcPts val="600"/>
                    </a:spcBef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tabLst>
                      <a:tab pos="1879600" algn="l"/>
                    </a:tabLst>
                    <a:defRPr sz="1400">
                      <a:solidFill>
                        <a:schemeClr val="accent1"/>
                      </a:solidFill>
                      <a:latin typeface="GillSans" panose="020B0602020204020204" charset="0"/>
                    </a:defRPr>
                  </a:lvl5pPr>
                  <a:lvl6pPr marL="1892300" indent="-312738" eaLnBrk="0" fontAlgn="base" hangingPunct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tabLst>
                      <a:tab pos="1879600" algn="l"/>
                    </a:tabLst>
                    <a:defRPr sz="1400">
                      <a:solidFill>
                        <a:schemeClr val="accent1"/>
                      </a:solidFill>
                      <a:latin typeface="GillSans" panose="020B0602020204020204" charset="0"/>
                    </a:defRPr>
                  </a:lvl6pPr>
                  <a:lvl7pPr marL="2349500" indent="-312738" eaLnBrk="0" fontAlgn="base" hangingPunct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tabLst>
                      <a:tab pos="1879600" algn="l"/>
                    </a:tabLst>
                    <a:defRPr sz="1400">
                      <a:solidFill>
                        <a:schemeClr val="accent1"/>
                      </a:solidFill>
                      <a:latin typeface="GillSans" panose="020B0602020204020204" charset="0"/>
                    </a:defRPr>
                  </a:lvl7pPr>
                  <a:lvl8pPr marL="2806700" indent="-312738" eaLnBrk="0" fontAlgn="base" hangingPunct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tabLst>
                      <a:tab pos="1879600" algn="l"/>
                    </a:tabLst>
                    <a:defRPr sz="1400">
                      <a:solidFill>
                        <a:schemeClr val="accent1"/>
                      </a:solidFill>
                      <a:latin typeface="GillSans" panose="020B0602020204020204" charset="0"/>
                    </a:defRPr>
                  </a:lvl8pPr>
                  <a:lvl9pPr marL="3263900" indent="-312738" eaLnBrk="0" fontAlgn="base" hangingPunct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ct val="0"/>
                    </a:spcAft>
                    <a:buClr>
                      <a:schemeClr val="bg2"/>
                    </a:buClr>
                    <a:buFont typeface="Wingdings" panose="05000000000000000000" pitchFamily="2" charset="2"/>
                    <a:buChar char="§"/>
                    <a:tabLst>
                      <a:tab pos="1879600" algn="l"/>
                    </a:tabLst>
                    <a:defRPr sz="1400">
                      <a:solidFill>
                        <a:schemeClr val="accent1"/>
                      </a:solidFill>
                      <a:latin typeface="GillSans" panose="020B0602020204020204" charset="0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fr-FR" altLang="fr-FR" sz="1800" dirty="0"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7" name="Freeform 115">
                  <a:extLst>
                    <a:ext uri="{FF2B5EF4-FFF2-40B4-BE49-F238E27FC236}">
                      <a16:creationId xmlns:a16="http://schemas.microsoft.com/office/drawing/2014/main" id="{63E27408-C0B8-48CB-9AE0-1187DAA9BE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045" y="1620"/>
                  <a:ext cx="378" cy="330"/>
                </a:xfrm>
                <a:custGeom>
                  <a:avLst/>
                  <a:gdLst>
                    <a:gd name="T0" fmla="*/ 32898 w 160"/>
                    <a:gd name="T1" fmla="*/ 56616 h 140"/>
                    <a:gd name="T2" fmla="*/ 0 w 160"/>
                    <a:gd name="T3" fmla="*/ 28314 h 140"/>
                    <a:gd name="T4" fmla="*/ 32898 w 160"/>
                    <a:gd name="T5" fmla="*/ 0 h 140"/>
                    <a:gd name="T6" fmla="*/ 65732 w 160"/>
                    <a:gd name="T7" fmla="*/ 28314 h 140"/>
                    <a:gd name="T8" fmla="*/ 32898 w 160"/>
                    <a:gd name="T9" fmla="*/ 56616 h 140"/>
                    <a:gd name="T10" fmla="*/ 32898 w 160"/>
                    <a:gd name="T11" fmla="*/ 8094 h 140"/>
                    <a:gd name="T12" fmla="*/ 8160 w 160"/>
                    <a:gd name="T13" fmla="*/ 28314 h 140"/>
                    <a:gd name="T14" fmla="*/ 32898 w 160"/>
                    <a:gd name="T15" fmla="*/ 48522 h 140"/>
                    <a:gd name="T16" fmla="*/ 57543 w 160"/>
                    <a:gd name="T17" fmla="*/ 28314 h 140"/>
                    <a:gd name="T18" fmla="*/ 32898 w 160"/>
                    <a:gd name="T19" fmla="*/ 8094 h 14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0" h="140">
                      <a:moveTo>
                        <a:pt x="80" y="140"/>
                      </a:moveTo>
                      <a:cubicBezTo>
                        <a:pt x="36" y="140"/>
                        <a:pt x="0" y="108"/>
                        <a:pt x="0" y="70"/>
                      </a:cubicBezTo>
                      <a:cubicBezTo>
                        <a:pt x="0" y="32"/>
                        <a:pt x="36" y="0"/>
                        <a:pt x="80" y="0"/>
                      </a:cubicBezTo>
                      <a:cubicBezTo>
                        <a:pt x="124" y="0"/>
                        <a:pt x="160" y="32"/>
                        <a:pt x="160" y="70"/>
                      </a:cubicBezTo>
                      <a:cubicBezTo>
                        <a:pt x="160" y="108"/>
                        <a:pt x="124" y="140"/>
                        <a:pt x="80" y="140"/>
                      </a:cubicBezTo>
                      <a:close/>
                      <a:moveTo>
                        <a:pt x="80" y="20"/>
                      </a:moveTo>
                      <a:cubicBezTo>
                        <a:pt x="47" y="20"/>
                        <a:pt x="20" y="43"/>
                        <a:pt x="20" y="70"/>
                      </a:cubicBezTo>
                      <a:cubicBezTo>
                        <a:pt x="20" y="97"/>
                        <a:pt x="47" y="120"/>
                        <a:pt x="80" y="120"/>
                      </a:cubicBezTo>
                      <a:cubicBezTo>
                        <a:pt x="113" y="120"/>
                        <a:pt x="140" y="97"/>
                        <a:pt x="140" y="70"/>
                      </a:cubicBezTo>
                      <a:cubicBezTo>
                        <a:pt x="140" y="43"/>
                        <a:pt x="113" y="20"/>
                        <a:pt x="80" y="2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 dirty="0"/>
                </a:p>
              </p:txBody>
            </p:sp>
          </p:grpSp>
          <p:sp>
            <p:nvSpPr>
              <p:cNvPr id="53" name="Freeform 109">
                <a:extLst>
                  <a:ext uri="{FF2B5EF4-FFF2-40B4-BE49-F238E27FC236}">
                    <a16:creationId xmlns:a16="http://schemas.microsoft.com/office/drawing/2014/main" id="{01086B58-6C20-4BC8-8529-2F626D0BAE2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1567" y="2404705"/>
                <a:ext cx="381586" cy="260147"/>
              </a:xfrm>
              <a:custGeom>
                <a:avLst/>
                <a:gdLst>
                  <a:gd name="T0" fmla="*/ 32898 w 160"/>
                  <a:gd name="T1" fmla="*/ 45391 h 109"/>
                  <a:gd name="T2" fmla="*/ 0 w 160"/>
                  <a:gd name="T3" fmla="*/ 16192 h 109"/>
                  <a:gd name="T4" fmla="*/ 0 w 160"/>
                  <a:gd name="T5" fmla="*/ 4242 h 109"/>
                  <a:gd name="T6" fmla="*/ 4208 w 160"/>
                  <a:gd name="T7" fmla="*/ 0 h 109"/>
                  <a:gd name="T8" fmla="*/ 61524 w 160"/>
                  <a:gd name="T9" fmla="*/ 0 h 109"/>
                  <a:gd name="T10" fmla="*/ 65732 w 160"/>
                  <a:gd name="T11" fmla="*/ 4242 h 109"/>
                  <a:gd name="T12" fmla="*/ 65732 w 160"/>
                  <a:gd name="T13" fmla="*/ 16192 h 109"/>
                  <a:gd name="T14" fmla="*/ 32898 w 160"/>
                  <a:gd name="T15" fmla="*/ 45391 h 109"/>
                  <a:gd name="T16" fmla="*/ 8160 w 160"/>
                  <a:gd name="T17" fmla="*/ 8263 h 109"/>
                  <a:gd name="T18" fmla="*/ 8160 w 160"/>
                  <a:gd name="T19" fmla="*/ 16192 h 109"/>
                  <a:gd name="T20" fmla="*/ 32898 w 160"/>
                  <a:gd name="T21" fmla="*/ 37067 h 109"/>
                  <a:gd name="T22" fmla="*/ 57543 w 160"/>
                  <a:gd name="T23" fmla="*/ 16192 h 109"/>
                  <a:gd name="T24" fmla="*/ 57543 w 160"/>
                  <a:gd name="T25" fmla="*/ 8263 h 109"/>
                  <a:gd name="T26" fmla="*/ 8160 w 160"/>
                  <a:gd name="T27" fmla="*/ 8263 h 1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60" h="109">
                    <a:moveTo>
                      <a:pt x="80" y="109"/>
                    </a:moveTo>
                    <a:cubicBezTo>
                      <a:pt x="36" y="109"/>
                      <a:pt x="0" y="77"/>
                      <a:pt x="0" y="3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0" y="0"/>
                    </a:cubicBezTo>
                    <a:cubicBezTo>
                      <a:pt x="150" y="0"/>
                      <a:pt x="150" y="0"/>
                      <a:pt x="150" y="0"/>
                    </a:cubicBezTo>
                    <a:cubicBezTo>
                      <a:pt x="156" y="0"/>
                      <a:pt x="160" y="4"/>
                      <a:pt x="160" y="10"/>
                    </a:cubicBezTo>
                    <a:cubicBezTo>
                      <a:pt x="160" y="39"/>
                      <a:pt x="160" y="39"/>
                      <a:pt x="160" y="39"/>
                    </a:cubicBezTo>
                    <a:cubicBezTo>
                      <a:pt x="160" y="77"/>
                      <a:pt x="124" y="109"/>
                      <a:pt x="80" y="109"/>
                    </a:cubicBezTo>
                    <a:close/>
                    <a:moveTo>
                      <a:pt x="20" y="20"/>
                    </a:moveTo>
                    <a:cubicBezTo>
                      <a:pt x="20" y="39"/>
                      <a:pt x="20" y="39"/>
                      <a:pt x="20" y="39"/>
                    </a:cubicBezTo>
                    <a:cubicBezTo>
                      <a:pt x="20" y="66"/>
                      <a:pt x="47" y="89"/>
                      <a:pt x="80" y="89"/>
                    </a:cubicBezTo>
                    <a:cubicBezTo>
                      <a:pt x="113" y="89"/>
                      <a:pt x="140" y="66"/>
                      <a:pt x="140" y="39"/>
                    </a:cubicBezTo>
                    <a:cubicBezTo>
                      <a:pt x="140" y="20"/>
                      <a:pt x="140" y="20"/>
                      <a:pt x="140" y="20"/>
                    </a:cubicBezTo>
                    <a:lnTo>
                      <a:pt x="20" y="2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4" name="Freeform 111">
                <a:extLst>
                  <a:ext uri="{FF2B5EF4-FFF2-40B4-BE49-F238E27FC236}">
                    <a16:creationId xmlns:a16="http://schemas.microsoft.com/office/drawing/2014/main" id="{7EE1C83A-4D4D-4EC6-B83F-0170CD1730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35099" y="2260177"/>
                <a:ext cx="381586" cy="332746"/>
              </a:xfrm>
              <a:custGeom>
                <a:avLst/>
                <a:gdLst>
                  <a:gd name="T0" fmla="*/ 32898 w 160"/>
                  <a:gd name="T1" fmla="*/ 56616 h 140"/>
                  <a:gd name="T2" fmla="*/ 0 w 160"/>
                  <a:gd name="T3" fmla="*/ 28314 h 140"/>
                  <a:gd name="T4" fmla="*/ 32898 w 160"/>
                  <a:gd name="T5" fmla="*/ 0 h 140"/>
                  <a:gd name="T6" fmla="*/ 65732 w 160"/>
                  <a:gd name="T7" fmla="*/ 28314 h 140"/>
                  <a:gd name="T8" fmla="*/ 32898 w 160"/>
                  <a:gd name="T9" fmla="*/ 56616 h 140"/>
                  <a:gd name="T10" fmla="*/ 32898 w 160"/>
                  <a:gd name="T11" fmla="*/ 8094 h 140"/>
                  <a:gd name="T12" fmla="*/ 8160 w 160"/>
                  <a:gd name="T13" fmla="*/ 28314 h 140"/>
                  <a:gd name="T14" fmla="*/ 32898 w 160"/>
                  <a:gd name="T15" fmla="*/ 48522 h 140"/>
                  <a:gd name="T16" fmla="*/ 57543 w 160"/>
                  <a:gd name="T17" fmla="*/ 28314 h 140"/>
                  <a:gd name="T18" fmla="*/ 32898 w 160"/>
                  <a:gd name="T19" fmla="*/ 8094 h 1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0" h="140">
                    <a:moveTo>
                      <a:pt x="80" y="140"/>
                    </a:moveTo>
                    <a:cubicBezTo>
                      <a:pt x="36" y="140"/>
                      <a:pt x="0" y="108"/>
                      <a:pt x="0" y="70"/>
                    </a:cubicBezTo>
                    <a:cubicBezTo>
                      <a:pt x="0" y="31"/>
                      <a:pt x="36" y="0"/>
                      <a:pt x="80" y="0"/>
                    </a:cubicBezTo>
                    <a:cubicBezTo>
                      <a:pt x="124" y="0"/>
                      <a:pt x="160" y="31"/>
                      <a:pt x="160" y="70"/>
                    </a:cubicBezTo>
                    <a:cubicBezTo>
                      <a:pt x="160" y="108"/>
                      <a:pt x="124" y="140"/>
                      <a:pt x="80" y="140"/>
                    </a:cubicBezTo>
                    <a:close/>
                    <a:moveTo>
                      <a:pt x="80" y="20"/>
                    </a:moveTo>
                    <a:cubicBezTo>
                      <a:pt x="47" y="20"/>
                      <a:pt x="20" y="42"/>
                      <a:pt x="20" y="70"/>
                    </a:cubicBezTo>
                    <a:cubicBezTo>
                      <a:pt x="20" y="97"/>
                      <a:pt x="47" y="120"/>
                      <a:pt x="80" y="120"/>
                    </a:cubicBezTo>
                    <a:cubicBezTo>
                      <a:pt x="113" y="120"/>
                      <a:pt x="140" y="97"/>
                      <a:pt x="140" y="70"/>
                    </a:cubicBezTo>
                    <a:cubicBezTo>
                      <a:pt x="140" y="42"/>
                      <a:pt x="113" y="20"/>
                      <a:pt x="80" y="2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59" name="Oval 114">
                <a:extLst>
                  <a:ext uri="{FF2B5EF4-FFF2-40B4-BE49-F238E27FC236}">
                    <a16:creationId xmlns:a16="http://schemas.microsoft.com/office/drawing/2014/main" id="{DD57CAE9-7743-4E12-B7AC-6F56062D1B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1784" y="2203307"/>
                <a:ext cx="334140" cy="2863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600"/>
                  </a:spcBef>
                  <a:buFont typeface="GillSans" panose="020B0602020204020204" charset="0"/>
                  <a:buChar char=" "/>
                  <a:defRPr sz="2400">
                    <a:solidFill>
                      <a:schemeClr val="accent1"/>
                    </a:solidFill>
                    <a:latin typeface="GillSans" panose="020B0602020204020204" charset="0"/>
                  </a:defRPr>
                </a:lvl1pPr>
                <a:lvl2pPr marL="355600" indent="-228600">
                  <a:lnSpc>
                    <a:spcPct val="90000"/>
                  </a:lnSpc>
                  <a:spcBef>
                    <a:spcPts val="6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accent1"/>
                    </a:solidFill>
                    <a:latin typeface="GillSans" panose="020B0602020204020204" charset="0"/>
                  </a:defRPr>
                </a:lvl2pPr>
                <a:lvl3pPr marL="719138" indent="-320675">
                  <a:lnSpc>
                    <a:spcPct val="90000"/>
                  </a:lnSpc>
                  <a:spcBef>
                    <a:spcPts val="6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accent1"/>
                    </a:solidFill>
                    <a:latin typeface="GillSans" panose="020B0602020204020204" charset="0"/>
                  </a:defRPr>
                </a:lvl3pPr>
                <a:lvl4pPr marL="1071563" indent="-322263">
                  <a:lnSpc>
                    <a:spcPct val="90000"/>
                  </a:lnSpc>
                  <a:spcBef>
                    <a:spcPts val="6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accent1"/>
                    </a:solidFill>
                    <a:latin typeface="GillSans" panose="020B0602020204020204" charset="0"/>
                  </a:defRPr>
                </a:lvl4pPr>
                <a:lvl5pPr marL="1435100" indent="-312738">
                  <a:lnSpc>
                    <a:spcPct val="90000"/>
                  </a:lnSpc>
                  <a:spcBef>
                    <a:spcPts val="6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tabLst>
                    <a:tab pos="1879600" algn="l"/>
                  </a:tabLst>
                  <a:defRPr sz="1400">
                    <a:solidFill>
                      <a:schemeClr val="accent1"/>
                    </a:solidFill>
                    <a:latin typeface="GillSans" panose="020B0602020204020204" charset="0"/>
                  </a:defRPr>
                </a:lvl5pPr>
                <a:lvl6pPr marL="1892300" indent="-312738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tabLst>
                    <a:tab pos="1879600" algn="l"/>
                  </a:tabLst>
                  <a:defRPr sz="1400">
                    <a:solidFill>
                      <a:schemeClr val="accent1"/>
                    </a:solidFill>
                    <a:latin typeface="GillSans" panose="020B0602020204020204" charset="0"/>
                  </a:defRPr>
                </a:lvl6pPr>
                <a:lvl7pPr marL="2349500" indent="-312738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tabLst>
                    <a:tab pos="1879600" algn="l"/>
                  </a:tabLst>
                  <a:defRPr sz="1400">
                    <a:solidFill>
                      <a:schemeClr val="accent1"/>
                    </a:solidFill>
                    <a:latin typeface="GillSans" panose="020B0602020204020204" charset="0"/>
                  </a:defRPr>
                </a:lvl7pPr>
                <a:lvl8pPr marL="2806700" indent="-312738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tabLst>
                    <a:tab pos="1879600" algn="l"/>
                  </a:tabLst>
                  <a:defRPr sz="1400">
                    <a:solidFill>
                      <a:schemeClr val="accent1"/>
                    </a:solidFill>
                    <a:latin typeface="GillSans" panose="020B0602020204020204" charset="0"/>
                  </a:defRPr>
                </a:lvl8pPr>
                <a:lvl9pPr marL="3263900" indent="-312738" eaLnBrk="0" fontAlgn="base" hangingPunct="0">
                  <a:lnSpc>
                    <a:spcPct val="90000"/>
                  </a:lnSpc>
                  <a:spcBef>
                    <a:spcPts val="600"/>
                  </a:spcBef>
                  <a:spcAft>
                    <a:spcPct val="0"/>
                  </a:spcAft>
                  <a:buClr>
                    <a:schemeClr val="bg2"/>
                  </a:buClr>
                  <a:buFont typeface="Wingdings" panose="05000000000000000000" pitchFamily="2" charset="2"/>
                  <a:buChar char="§"/>
                  <a:tabLst>
                    <a:tab pos="1879600" algn="l"/>
                  </a:tabLst>
                  <a:defRPr sz="1400">
                    <a:solidFill>
                      <a:schemeClr val="accent1"/>
                    </a:solidFill>
                    <a:latin typeface="GillSans" panose="020B060202020402020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fr-FR" altLang="fr-FR" sz="1800" dirty="0"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0" name="Freeform 115">
              <a:extLst>
                <a:ext uri="{FF2B5EF4-FFF2-40B4-BE49-F238E27FC236}">
                  <a16:creationId xmlns:a16="http://schemas.microsoft.com/office/drawing/2014/main" id="{9401F201-BAE4-4A15-9ABA-2ECB2F124D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6343" y="2184044"/>
              <a:ext cx="381586" cy="332746"/>
            </a:xfrm>
            <a:custGeom>
              <a:avLst/>
              <a:gdLst>
                <a:gd name="T0" fmla="*/ 32898 w 160"/>
                <a:gd name="T1" fmla="*/ 56616 h 140"/>
                <a:gd name="T2" fmla="*/ 0 w 160"/>
                <a:gd name="T3" fmla="*/ 28314 h 140"/>
                <a:gd name="T4" fmla="*/ 32898 w 160"/>
                <a:gd name="T5" fmla="*/ 0 h 140"/>
                <a:gd name="T6" fmla="*/ 65732 w 160"/>
                <a:gd name="T7" fmla="*/ 28314 h 140"/>
                <a:gd name="T8" fmla="*/ 32898 w 160"/>
                <a:gd name="T9" fmla="*/ 56616 h 140"/>
                <a:gd name="T10" fmla="*/ 32898 w 160"/>
                <a:gd name="T11" fmla="*/ 8094 h 140"/>
                <a:gd name="T12" fmla="*/ 8160 w 160"/>
                <a:gd name="T13" fmla="*/ 28314 h 140"/>
                <a:gd name="T14" fmla="*/ 32898 w 160"/>
                <a:gd name="T15" fmla="*/ 48522 h 140"/>
                <a:gd name="T16" fmla="*/ 57543 w 160"/>
                <a:gd name="T17" fmla="*/ 28314 h 140"/>
                <a:gd name="T18" fmla="*/ 32898 w 160"/>
                <a:gd name="T19" fmla="*/ 8094 h 1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0" h="140">
                  <a:moveTo>
                    <a:pt x="80" y="140"/>
                  </a:moveTo>
                  <a:cubicBezTo>
                    <a:pt x="36" y="140"/>
                    <a:pt x="0" y="108"/>
                    <a:pt x="0" y="70"/>
                  </a:cubicBezTo>
                  <a:cubicBezTo>
                    <a:pt x="0" y="32"/>
                    <a:pt x="36" y="0"/>
                    <a:pt x="80" y="0"/>
                  </a:cubicBezTo>
                  <a:cubicBezTo>
                    <a:pt x="124" y="0"/>
                    <a:pt x="160" y="32"/>
                    <a:pt x="160" y="70"/>
                  </a:cubicBezTo>
                  <a:cubicBezTo>
                    <a:pt x="160" y="108"/>
                    <a:pt x="124" y="140"/>
                    <a:pt x="80" y="140"/>
                  </a:cubicBezTo>
                  <a:close/>
                  <a:moveTo>
                    <a:pt x="80" y="20"/>
                  </a:moveTo>
                  <a:cubicBezTo>
                    <a:pt x="47" y="20"/>
                    <a:pt x="20" y="43"/>
                    <a:pt x="20" y="70"/>
                  </a:cubicBezTo>
                  <a:cubicBezTo>
                    <a:pt x="20" y="97"/>
                    <a:pt x="47" y="120"/>
                    <a:pt x="80" y="120"/>
                  </a:cubicBezTo>
                  <a:cubicBezTo>
                    <a:pt x="113" y="120"/>
                    <a:pt x="140" y="97"/>
                    <a:pt x="140" y="70"/>
                  </a:cubicBezTo>
                  <a:cubicBezTo>
                    <a:pt x="140" y="43"/>
                    <a:pt x="113" y="20"/>
                    <a:pt x="80" y="2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18281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D649058-5EDC-492B-A277-F327C1560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E445DE7-0969-48C4-ADD7-8D334B0B65F8}"/>
              </a:ext>
            </a:extLst>
          </p:cNvPr>
          <p:cNvSpPr/>
          <p:nvPr/>
        </p:nvSpPr>
        <p:spPr>
          <a:xfrm>
            <a:off x="0" y="-10510"/>
            <a:ext cx="12192000" cy="6858000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b="1" dirty="0">
                <a:solidFill>
                  <a:schemeClr val="tx2"/>
                </a:solidFill>
                <a:latin typeface="Tw Cen MT" pitchFamily="34" charset="0"/>
              </a:rPr>
              <a:t> </a:t>
            </a:r>
          </a:p>
          <a:p>
            <a:pPr algn="just">
              <a:buFont typeface="Wingdings" pitchFamily="2" charset="2"/>
              <a:buChar char="q"/>
            </a:pPr>
            <a:endParaRPr lang="fr-FR" b="1" dirty="0">
              <a:solidFill>
                <a:schemeClr val="tx2"/>
              </a:solidFill>
              <a:latin typeface="Tw Cen MT" pitchFamily="34" charset="0"/>
            </a:endParaRPr>
          </a:p>
          <a:p>
            <a:pPr algn="ctr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E859146-D9B9-4B50-9FD3-55BC2EC0B1D4}"/>
              </a:ext>
            </a:extLst>
          </p:cNvPr>
          <p:cNvSpPr txBox="1"/>
          <p:nvPr/>
        </p:nvSpPr>
        <p:spPr>
          <a:xfrm>
            <a:off x="450543" y="46778"/>
            <a:ext cx="11846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2000" b="1" i="1" dirty="0"/>
              <a:t> La consommation des ménages progresse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0C9F104C-0351-4E43-9069-5AF2300D0E0F}"/>
              </a:ext>
            </a:extLst>
          </p:cNvPr>
          <p:cNvSpPr/>
          <p:nvPr/>
        </p:nvSpPr>
        <p:spPr>
          <a:xfrm>
            <a:off x="665631" y="500193"/>
            <a:ext cx="11516537" cy="7257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b="1" dirty="0">
                <a:solidFill>
                  <a:srgbClr val="0070C0"/>
                </a:solidFill>
                <a:ea typeface="Yu Mincho Light" panose="020B0400000000000000" pitchFamily="18" charset="-128"/>
              </a:rPr>
              <a:t>↗</a:t>
            </a:r>
            <a:r>
              <a:rPr lang="fr-FR" b="1" dirty="0">
                <a:solidFill>
                  <a:srgbClr val="0070C0"/>
                </a:solidFill>
              </a:rPr>
              <a:t> des revenus   </a:t>
            </a:r>
            <a:r>
              <a:rPr lang="fr-FR" sz="2400" b="1" dirty="0">
                <a:solidFill>
                  <a:srgbClr val="0070C0"/>
                </a:solidFill>
              </a:rPr>
              <a:t>+</a:t>
            </a:r>
            <a:r>
              <a:rPr lang="fr-FR" b="1" dirty="0">
                <a:solidFill>
                  <a:srgbClr val="0070C0"/>
                </a:solidFill>
              </a:rPr>
              <a:t>   </a:t>
            </a:r>
            <a:r>
              <a:rPr lang="fr-FR" b="1" dirty="0">
                <a:solidFill>
                  <a:srgbClr val="0070C0"/>
                </a:solidFill>
                <a:ea typeface="Yu Mincho Light" panose="02020300000000000000" pitchFamily="18" charset="-128"/>
              </a:rPr>
              <a:t>↘</a:t>
            </a:r>
            <a:r>
              <a:rPr lang="fr-FR" b="1" dirty="0">
                <a:solidFill>
                  <a:srgbClr val="0070C0"/>
                </a:solidFill>
              </a:rPr>
              <a:t> des prix     =    </a:t>
            </a:r>
            <a:r>
              <a:rPr lang="fr-FR" b="1" dirty="0">
                <a:solidFill>
                  <a:srgbClr val="0070C0"/>
                </a:solidFill>
                <a:ea typeface="Yu Mincho Light" panose="020B0400000000000000" pitchFamily="18" charset="-128"/>
              </a:rPr>
              <a:t>↗</a:t>
            </a:r>
            <a:r>
              <a:rPr lang="fr-FR" b="1" dirty="0">
                <a:solidFill>
                  <a:srgbClr val="0070C0"/>
                </a:solidFill>
              </a:rPr>
              <a:t> consommation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2063755-7343-4720-BB08-263AEE6835A8}"/>
              </a:ext>
            </a:extLst>
          </p:cNvPr>
          <p:cNvSpPr txBox="1"/>
          <p:nvPr/>
        </p:nvSpPr>
        <p:spPr>
          <a:xfrm>
            <a:off x="675463" y="1225940"/>
            <a:ext cx="11288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Nouvelles formes de commerce </a:t>
            </a:r>
            <a:r>
              <a:rPr lang="fr-FR" dirty="0">
                <a:solidFill>
                  <a:srgbClr val="0070C0"/>
                </a:solidFill>
              </a:rPr>
              <a:t>(la vente par correspondance, la publicité…) </a:t>
            </a:r>
            <a:r>
              <a:rPr lang="fr-FR" dirty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fr-FR" dirty="0">
                <a:solidFill>
                  <a:srgbClr val="0070C0"/>
                </a:solidFill>
              </a:rPr>
              <a:t>favorisent </a:t>
            </a:r>
            <a:r>
              <a:rPr lang="fr-FR" b="1" dirty="0">
                <a:solidFill>
                  <a:srgbClr val="0070C0"/>
                </a:solidFill>
                <a:ea typeface="Yu Mincho Light" panose="020B0400000000000000" pitchFamily="18" charset="-128"/>
              </a:rPr>
              <a:t>↗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b="1" dirty="0">
                <a:solidFill>
                  <a:srgbClr val="0070C0"/>
                </a:solidFill>
              </a:rPr>
              <a:t>consommation.</a:t>
            </a:r>
            <a:r>
              <a:rPr lang="fr-FR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1A46676-5A37-4A80-8814-D324D7B84F1D}"/>
              </a:ext>
            </a:extLst>
          </p:cNvPr>
          <p:cNvSpPr txBox="1"/>
          <p:nvPr/>
        </p:nvSpPr>
        <p:spPr>
          <a:xfrm>
            <a:off x="691229" y="1798751"/>
            <a:ext cx="11419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Alimentation</a:t>
            </a:r>
            <a:r>
              <a:rPr lang="fr-FR" dirty="0">
                <a:solidFill>
                  <a:srgbClr val="0070C0"/>
                </a:solidFill>
              </a:rPr>
              <a:t> et </a:t>
            </a:r>
            <a:r>
              <a:rPr lang="fr-FR" b="1" dirty="0">
                <a:solidFill>
                  <a:srgbClr val="0070C0"/>
                </a:solidFill>
              </a:rPr>
              <a:t>logement</a:t>
            </a:r>
            <a:r>
              <a:rPr lang="fr-FR" dirty="0">
                <a:solidFill>
                  <a:srgbClr val="0070C0"/>
                </a:solidFill>
              </a:rPr>
              <a:t> = </a:t>
            </a:r>
            <a:r>
              <a:rPr lang="fr-FR" b="1" dirty="0">
                <a:solidFill>
                  <a:srgbClr val="0070C0"/>
                </a:solidFill>
              </a:rPr>
              <a:t>postes clefs des dépenses </a:t>
            </a:r>
            <a:r>
              <a:rPr lang="fr-FR" dirty="0">
                <a:solidFill>
                  <a:srgbClr val="0070C0"/>
                </a:solidFill>
              </a:rPr>
              <a:t>: la </a:t>
            </a:r>
            <a:r>
              <a:rPr lang="fr-FR" b="1" dirty="0">
                <a:solidFill>
                  <a:srgbClr val="0070C0"/>
                </a:solidFill>
              </a:rPr>
              <a:t>part que les Français y consacrent </a:t>
            </a:r>
            <a:r>
              <a:rPr lang="fr-FR" b="1" dirty="0">
                <a:solidFill>
                  <a:srgbClr val="0070C0"/>
                </a:solidFill>
                <a:ea typeface="Yu Mincho Light" panose="02020300000000000000" pitchFamily="18" charset="-128"/>
              </a:rPr>
              <a:t>↘</a:t>
            </a:r>
            <a:r>
              <a:rPr lang="fr-FR" dirty="0">
                <a:solidFill>
                  <a:srgbClr val="0070C0"/>
                </a:solidFill>
              </a:rPr>
              <a:t>, </a:t>
            </a:r>
            <a:r>
              <a:rPr lang="fr-FR" u="sng" dirty="0">
                <a:solidFill>
                  <a:srgbClr val="0070C0"/>
                </a:solidFill>
              </a:rPr>
              <a:t>mais</a:t>
            </a:r>
            <a:r>
              <a:rPr lang="fr-FR" dirty="0">
                <a:solidFill>
                  <a:srgbClr val="0070C0"/>
                </a:solidFill>
              </a:rPr>
              <a:t> leur </a:t>
            </a:r>
            <a:r>
              <a:rPr lang="fr-FR" b="1" dirty="0">
                <a:solidFill>
                  <a:srgbClr val="0070C0"/>
                </a:solidFill>
              </a:rPr>
              <a:t>qualité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b="1" dirty="0">
                <a:solidFill>
                  <a:srgbClr val="0070C0"/>
                </a:solidFill>
                <a:ea typeface="Yu Mincho Light" panose="020B0400000000000000" pitchFamily="18" charset="-128"/>
              </a:rPr>
              <a:t>↗</a:t>
            </a:r>
            <a:r>
              <a:rPr lang="fr-FR" dirty="0">
                <a:solidFill>
                  <a:srgbClr val="0070C0"/>
                </a:solidFill>
              </a:rPr>
              <a:t>.  </a:t>
            </a:r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5E34B3FE-ED9D-41F3-ABC6-F647BB330DDF}"/>
              </a:ext>
            </a:extLst>
          </p:cNvPr>
          <p:cNvSpPr/>
          <p:nvPr/>
        </p:nvSpPr>
        <p:spPr>
          <a:xfrm>
            <a:off x="2939160" y="3394699"/>
            <a:ext cx="3041904" cy="2706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5">
            <a:extLst>
              <a:ext uri="{FF2B5EF4-FFF2-40B4-BE49-F238E27FC236}">
                <a16:creationId xmlns:a16="http://schemas.microsoft.com/office/drawing/2014/main" id="{060CBD75-5B0A-4430-86E7-4318F39A80A9}"/>
              </a:ext>
            </a:extLst>
          </p:cNvPr>
          <p:cNvSpPr/>
          <p:nvPr/>
        </p:nvSpPr>
        <p:spPr>
          <a:xfrm>
            <a:off x="70993" y="2531143"/>
            <a:ext cx="2868167" cy="4270247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ZoneTexte 10">
            <a:extLst>
              <a:ext uri="{FF2B5EF4-FFF2-40B4-BE49-F238E27FC236}">
                <a16:creationId xmlns:a16="http://schemas.microsoft.com/office/drawing/2014/main" id="{3A8B1BE3-A21F-4E4A-9AAC-F48E739F4642}"/>
              </a:ext>
            </a:extLst>
          </p:cNvPr>
          <p:cNvSpPr txBox="1"/>
          <p:nvPr/>
        </p:nvSpPr>
        <p:spPr>
          <a:xfrm>
            <a:off x="0" y="2260269"/>
            <a:ext cx="1880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latin typeface="Tw Cen MT" pitchFamily="34" charset="0"/>
              </a:rPr>
              <a:t>© Hatier Editions, 2019</a:t>
            </a:r>
          </a:p>
        </p:txBody>
      </p:sp>
    </p:spTree>
    <p:extLst>
      <p:ext uri="{BB962C8B-B14F-4D97-AF65-F5344CB8AC3E}">
        <p14:creationId xmlns:p14="http://schemas.microsoft.com/office/powerpoint/2010/main" val="28445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3" grpId="0"/>
      <p:bldP spid="21" grpId="0"/>
      <p:bldP spid="22" grpId="0" animBg="1"/>
      <p:bldP spid="23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D649058-5EDC-492B-A277-F327C1560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E445DE7-0969-48C4-ADD7-8D334B0B65F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b="1" dirty="0">
                <a:solidFill>
                  <a:schemeClr val="tx2"/>
                </a:solidFill>
                <a:latin typeface="Tw Cen MT" pitchFamily="34" charset="0"/>
              </a:rPr>
              <a:t> </a:t>
            </a:r>
          </a:p>
          <a:p>
            <a:pPr algn="just">
              <a:buFont typeface="Wingdings" pitchFamily="2" charset="2"/>
              <a:buChar char="q"/>
            </a:pPr>
            <a:endParaRPr lang="fr-FR" b="1" dirty="0">
              <a:solidFill>
                <a:schemeClr val="tx2"/>
              </a:solidFill>
              <a:latin typeface="Tw Cen MT" pitchFamily="34" charset="0"/>
            </a:endParaRPr>
          </a:p>
          <a:p>
            <a:pPr algn="ctr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FA93AEE-91A5-4A8E-88C1-AFE048A37BCE}"/>
              </a:ext>
            </a:extLst>
          </p:cNvPr>
          <p:cNvSpPr txBox="1"/>
          <p:nvPr/>
        </p:nvSpPr>
        <p:spPr>
          <a:xfrm>
            <a:off x="450543" y="46778"/>
            <a:ext cx="11846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2000" b="1" i="1" dirty="0"/>
              <a:t> La population accède à de nouveaux loisirs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E02ADA04-05D2-460B-9736-CDCE23D8A7FD}"/>
              </a:ext>
            </a:extLst>
          </p:cNvPr>
          <p:cNvSpPr/>
          <p:nvPr/>
        </p:nvSpPr>
        <p:spPr>
          <a:xfrm>
            <a:off x="645967" y="500193"/>
            <a:ext cx="11516537" cy="7257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rgbClr val="0070C0"/>
                </a:solidFill>
              </a:rPr>
              <a:t>Activités sportives et culturelles</a:t>
            </a:r>
            <a:r>
              <a:rPr lang="fr-FR" dirty="0">
                <a:solidFill>
                  <a:srgbClr val="0070C0"/>
                </a:solidFill>
              </a:rPr>
              <a:t> : bals, théâtres, guinguettes, théâtres, cinémas, football, rugby...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2AF1CAC-F6E7-485E-9F6E-95622F784904}"/>
              </a:ext>
            </a:extLst>
          </p:cNvPr>
          <p:cNvSpPr txBox="1"/>
          <p:nvPr/>
        </p:nvSpPr>
        <p:spPr>
          <a:xfrm>
            <a:off x="675463" y="1225940"/>
            <a:ext cx="11288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Accès à l’information</a:t>
            </a:r>
            <a:r>
              <a:rPr lang="fr-FR" dirty="0">
                <a:solidFill>
                  <a:srgbClr val="0070C0"/>
                </a:solidFill>
              </a:rPr>
              <a:t> : développement de la presse écrite, des postes, du téléphone...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24A2407-9F0A-4B97-BC6F-BF199458946A}"/>
              </a:ext>
            </a:extLst>
          </p:cNvPr>
          <p:cNvSpPr txBox="1"/>
          <p:nvPr/>
        </p:nvSpPr>
        <p:spPr>
          <a:xfrm>
            <a:off x="691229" y="1798751"/>
            <a:ext cx="11419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Naissance du </a:t>
            </a:r>
            <a:r>
              <a:rPr lang="fr-FR" b="1" dirty="0">
                <a:solidFill>
                  <a:srgbClr val="0070C0"/>
                </a:solidFill>
              </a:rPr>
              <a:t>tourisme</a:t>
            </a:r>
            <a:r>
              <a:rPr lang="fr-FR" dirty="0">
                <a:solidFill>
                  <a:srgbClr val="0070C0"/>
                </a:solidFill>
              </a:rPr>
              <a:t> (encore élitiste) : côte basque (Biarritz), côte d’Opale (Le Touquet), la côte d’Azur (Nice)...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411A71A-780A-4B22-9ED3-8FC2E4C466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5" y="3154337"/>
            <a:ext cx="4911437" cy="365688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0FC4384-43CD-4BED-A9F9-021CC36A21ED}"/>
              </a:ext>
            </a:extLst>
          </p:cNvPr>
          <p:cNvSpPr txBox="1"/>
          <p:nvPr/>
        </p:nvSpPr>
        <p:spPr>
          <a:xfrm>
            <a:off x="180164" y="2569562"/>
            <a:ext cx="4715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>
                <a:hlinkClick r:id="rId4"/>
              </a:rPr>
              <a:t>Guinguette à Poissy</a:t>
            </a:r>
            <a:r>
              <a:rPr lang="fr-FR" sz="1600" dirty="0">
                <a:hlinkClick r:id="rId4"/>
              </a:rPr>
              <a:t>, Henri Lemoine (1848-1924), Grand Palais</a:t>
            </a:r>
            <a:endParaRPr lang="fr-FR" sz="160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BBAB6EE-1241-4F83-ABFD-31CD3F3A98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220" y="3148392"/>
            <a:ext cx="4921269" cy="3662830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6889DCC-CF38-4ED7-AAFC-DAB76802DE6E}"/>
              </a:ext>
            </a:extLst>
          </p:cNvPr>
          <p:cNvSpPr txBox="1"/>
          <p:nvPr/>
        </p:nvSpPr>
        <p:spPr>
          <a:xfrm>
            <a:off x="7198220" y="2592325"/>
            <a:ext cx="4993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>
                <a:hlinkClick r:id="rId6"/>
              </a:rPr>
              <a:t>Le cinématographe Lumière</a:t>
            </a:r>
            <a:r>
              <a:rPr lang="fr-FR" sz="1600" dirty="0">
                <a:hlinkClick r:id="rId6"/>
              </a:rPr>
              <a:t>, Marcelin </a:t>
            </a:r>
            <a:r>
              <a:rPr lang="fr-FR" sz="1600" dirty="0" err="1">
                <a:hlinkClick r:id="rId6"/>
              </a:rPr>
              <a:t>Auzolle</a:t>
            </a:r>
            <a:r>
              <a:rPr lang="fr-FR" sz="1600" dirty="0">
                <a:hlinkClick r:id="rId6"/>
              </a:rPr>
              <a:t> (1862-1942), BIFI Bibliothèque du film, Cinémathèque Française</a:t>
            </a:r>
            <a:endParaRPr lang="fr-FR" sz="1600" b="1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63E3F6C-4D5E-4E3C-BC8F-11172B0F1D9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3772" y="3302135"/>
            <a:ext cx="4905717" cy="349506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E963905C-CB73-4B9E-8810-510640FAED6C}"/>
              </a:ext>
            </a:extLst>
          </p:cNvPr>
          <p:cNvSpPr txBox="1"/>
          <p:nvPr/>
        </p:nvSpPr>
        <p:spPr>
          <a:xfrm>
            <a:off x="7225256" y="2642689"/>
            <a:ext cx="4905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>
                <a:hlinkClick r:id="rId8"/>
              </a:rPr>
              <a:t>A « La République française »</a:t>
            </a:r>
            <a:r>
              <a:rPr lang="fr-FR" sz="1600" dirty="0">
                <a:hlinkClick r:id="rId8"/>
              </a:rPr>
              <a:t>, Henri </a:t>
            </a:r>
            <a:r>
              <a:rPr lang="fr-FR" sz="1600" dirty="0" err="1">
                <a:hlinkClick r:id="rId8"/>
              </a:rPr>
              <a:t>Gervex</a:t>
            </a:r>
            <a:r>
              <a:rPr lang="fr-FR" sz="1600" dirty="0">
                <a:hlinkClick r:id="rId8"/>
              </a:rPr>
              <a:t> (1852-1929), Grand Palais</a:t>
            </a:r>
            <a:endParaRPr lang="fr-FR" sz="1600" i="1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2BB5560C-3730-43E8-872F-D665C33DBAF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1" y="3134365"/>
            <a:ext cx="4988290" cy="366283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CB8D0964-6728-4B47-8860-2074D72847E6}"/>
              </a:ext>
            </a:extLst>
          </p:cNvPr>
          <p:cNvSpPr txBox="1"/>
          <p:nvPr/>
        </p:nvSpPr>
        <p:spPr>
          <a:xfrm>
            <a:off x="70861" y="2562792"/>
            <a:ext cx="4922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>
                <a:hlinkClick r:id="rId10"/>
              </a:rPr>
              <a:t>Scène de plage à Biarritz</a:t>
            </a:r>
            <a:r>
              <a:rPr lang="fr-FR" sz="1600" dirty="0">
                <a:hlinkClick r:id="rId10"/>
              </a:rPr>
              <a:t>, Henri Lemoine (1848-1924), Grand Palais (Musée d’Orsay)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11074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  <p:bldP spid="10" grpId="1"/>
      <p:bldP spid="13" grpId="0"/>
      <p:bldP spid="13" grpId="1"/>
      <p:bldP spid="16" grpId="0"/>
      <p:bldP spid="16" grpId="1"/>
      <p:bldP spid="21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286</Words>
  <Application>Microsoft Office PowerPoint</Application>
  <PresentationFormat>Grand écran</PresentationFormat>
  <Paragraphs>26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John Handy LET</vt:lpstr>
      <vt:lpstr>Times New Roman</vt:lpstr>
      <vt:lpstr>Tw Cen MT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33643061716</dc:creator>
  <cp:lastModifiedBy>Céline</cp:lastModifiedBy>
  <cp:revision>191</cp:revision>
  <dcterms:created xsi:type="dcterms:W3CDTF">2020-05-11T19:53:58Z</dcterms:created>
  <dcterms:modified xsi:type="dcterms:W3CDTF">2021-09-23T17:37:40Z</dcterms:modified>
</cp:coreProperties>
</file>