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7" r:id="rId2"/>
    <p:sldId id="268" r:id="rId3"/>
    <p:sldId id="269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50" autoAdjust="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4C014-ABE8-49E3-B5B4-B1F9A255B2C1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96E0A-3CF6-4E19-ADA8-5C9F31945D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019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A0C30A-DB04-4706-BD6B-0191C656E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255F5D6-BA21-4F85-A551-0911A91C94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7B7140-D9E8-43E8-AD89-0806EE69A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7ED4-86FF-4BEA-9142-29819BE77537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78331D-6CD3-4361-A0E5-6DD37C8C3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188029-A6F2-4B6B-B014-3EB46ECE7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3FF8-1F0F-44BA-97EA-B6AC6EEDD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13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8A7A09-359C-483E-AF36-996475885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FBAF1C0-BD22-4EC3-B329-523BD644C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5D31D0-EB30-42AA-BFD0-039500E5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7ED4-86FF-4BEA-9142-29819BE77537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46DC75-43D1-4EC6-94D4-EC4725FE8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A5FC2A-E16A-40E8-8A60-98224FFA1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3FF8-1F0F-44BA-97EA-B6AC6EEDD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509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164B18E-7326-4FAD-80A0-C033338296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F899D6E-F60B-4A66-984F-132870A8B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ACD5B1-2F57-43EF-B7C8-5BED578C3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7ED4-86FF-4BEA-9142-29819BE77537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038D78-C02E-4B80-A821-3D8D1C4F3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5D5E9D-34D1-4FC1-ACA6-CA135F207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3FF8-1F0F-44BA-97EA-B6AC6EEDD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598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E215B8-8446-449F-A9A1-B47C1D5AE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33751F-7DF5-49F9-89BD-47980BC85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74701B-0613-49C5-9FA5-6D17435D5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7ED4-86FF-4BEA-9142-29819BE77537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3F6370-1714-4BEB-AC5E-CF6CBDEC4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250421-80E0-4AF5-A157-87DCC4A34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3FF8-1F0F-44BA-97EA-B6AC6EEDD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06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E273CF-AF26-43A4-9E98-0CA1398FE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4D260B-0EF8-4E08-9309-E80B8F8BF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4114FC-1E46-41E9-8968-F4CB81214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7ED4-86FF-4BEA-9142-29819BE77537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D05A0D-3084-4BD5-92CE-6C45A1F87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B9ED97-657B-4080-B4CD-41137C97F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3FF8-1F0F-44BA-97EA-B6AC6EEDD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619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D3D7E4-D217-4396-BD84-3FEC0B92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8AD328-B0A9-4DCF-AC71-E94FA14F9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9A35A5E-E2FF-407E-9AA6-34B3B5A77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3F85A2A-A6AB-475F-A5EE-9716EDB45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7ED4-86FF-4BEA-9142-29819BE77537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956A532-9D6C-40AF-8B03-93A904265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286F6B-B1DB-43D5-8A27-437E4251D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3FF8-1F0F-44BA-97EA-B6AC6EEDD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72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9D2FB6-071D-447D-A243-0EBFBA7FA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D8CCDC-6031-41D4-96D1-6481822D2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CAC6437-E443-4C2D-BDF2-104713ED1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13AF488-4B12-41D8-A758-260E8A828A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A2EF003-B208-4FB4-8FD1-BA6E643E8E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C55BB3-9D64-48AB-8CD2-35C8B489A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7ED4-86FF-4BEA-9142-29819BE77537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729905F-82C9-4F78-9781-A3AE3365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81A10E3-5EB1-4D8B-88AD-7E36494E1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3FF8-1F0F-44BA-97EA-B6AC6EEDD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3222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393172-6DDF-49E4-B6AA-5E38EF6F7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883CB50-F8A2-4471-9D1B-53D6DE6E0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7ED4-86FF-4BEA-9142-29819BE77537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C06826F-728E-4AFF-996B-97CE94CA0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2EAF43-BADE-4CF9-AF46-3DEC4F531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3FF8-1F0F-44BA-97EA-B6AC6EEDD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94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B4F201C-6136-49D3-9B50-6A8D06576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7ED4-86FF-4BEA-9142-29819BE77537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825F97D-4B01-4CAE-85D2-18E1DEAA7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310406-6F65-406B-9368-C012804F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3FF8-1F0F-44BA-97EA-B6AC6EEDD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089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7DE494-E4CA-4882-8C55-2EC9E6F6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8706B4-E3B2-41BC-A7AD-2E9AC0A57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B21267-959B-4C2D-935E-FED7738B5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8F68830-280C-4B13-BD8A-03C07E0A5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7ED4-86FF-4BEA-9142-29819BE77537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C0A4533-C75C-4034-8245-62E1C5931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649B8-83FA-41D4-8AA0-7794B96DF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3FF8-1F0F-44BA-97EA-B6AC6EEDD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82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9087B2-7D79-4A10-8D20-771A0AE0F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6E733DB-E01F-4121-8EA8-AFFC32E200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F50642-E50D-459E-8533-09D05BCF2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37F21B-F8FF-4862-A487-509DE122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7ED4-86FF-4BEA-9142-29819BE77537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1011E6-F148-4E6B-B701-2388990FD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48CF883-7BA1-4715-8995-15B64B405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3FF8-1F0F-44BA-97EA-B6AC6EEDD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54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D0471FC-3885-468C-9BED-060B31D12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C0D17E-7933-42F3-98DE-AE14169D7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B223A7-A4E2-45EA-82E3-F8B8C55263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47ED4-86FF-4BEA-9142-29819BE77537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00E8AA-BE54-4861-BDBB-4AAAC707F3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F62D60-CDF2-4823-8B28-C78A6F771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23FF8-1F0F-44BA-97EA-B6AC6EEDD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83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D649058-5EDC-492B-A277-F327C1560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E445DE7-0969-48C4-ADD7-8D334B0B65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dirty="0">
                <a:solidFill>
                  <a:schemeClr val="tx2"/>
                </a:solidFill>
                <a:latin typeface="Tw Cen MT" pitchFamily="34" charset="0"/>
              </a:rPr>
              <a:t> </a:t>
            </a:r>
          </a:p>
          <a:p>
            <a:pPr algn="just">
              <a:buFont typeface="Wingdings" pitchFamily="2" charset="2"/>
              <a:buChar char="q"/>
            </a:pPr>
            <a:endParaRPr lang="fr-FR" b="1" dirty="0">
              <a:solidFill>
                <a:schemeClr val="tx2"/>
              </a:solidFill>
              <a:latin typeface="Tw Cen MT" pitchFamily="34" charset="0"/>
            </a:endParaRPr>
          </a:p>
          <a:p>
            <a:pPr algn="ctr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674714E-AF2C-4D5B-859E-B9E16819B4E9}"/>
              </a:ext>
            </a:extLst>
          </p:cNvPr>
          <p:cNvSpPr txBox="1"/>
          <p:nvPr/>
        </p:nvSpPr>
        <p:spPr>
          <a:xfrm>
            <a:off x="1" y="2351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algn="just"/>
            <a:r>
              <a:rPr lang="fr-FR" sz="28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hn Handy LET"/>
              </a:rPr>
              <a:t>B- De nouvelles élites au sommet de la société</a:t>
            </a: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5919D2F8-EAD3-4D8B-8D42-89E14F61BA24}"/>
              </a:ext>
            </a:extLst>
          </p:cNvPr>
          <p:cNvSpPr/>
          <p:nvPr/>
        </p:nvSpPr>
        <p:spPr>
          <a:xfrm>
            <a:off x="6216765" y="736401"/>
            <a:ext cx="4233025" cy="608134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4DA1C78-7B31-4478-88D0-D49FD6B9B990}"/>
              </a:ext>
            </a:extLst>
          </p:cNvPr>
          <p:cNvSpPr txBox="1"/>
          <p:nvPr/>
        </p:nvSpPr>
        <p:spPr>
          <a:xfrm>
            <a:off x="7307" y="736401"/>
            <a:ext cx="62094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b="1" dirty="0"/>
              <a:t>Source : </a:t>
            </a:r>
            <a:r>
              <a:rPr lang="fr-FR" sz="1200" dirty="0"/>
              <a:t>dessin de </a:t>
            </a:r>
            <a:r>
              <a:rPr lang="fr-FR" sz="1200" dirty="0" err="1"/>
              <a:t>Bertall</a:t>
            </a:r>
            <a:r>
              <a:rPr lang="fr-FR" sz="1200" dirty="0"/>
              <a:t> gravé par </a:t>
            </a:r>
            <a:r>
              <a:rPr lang="fr-FR" sz="1200" dirty="0" err="1"/>
              <a:t>Lavieille</a:t>
            </a:r>
            <a:r>
              <a:rPr lang="fr-FR" sz="1200" dirty="0"/>
              <a:t>, gravure publiée dans </a:t>
            </a:r>
            <a:r>
              <a:rPr lang="fr-FR" sz="1200" i="1" dirty="0"/>
              <a:t>Le Diable à Paris, Paris et les Parisiens</a:t>
            </a:r>
            <a:r>
              <a:rPr lang="fr-FR" sz="1200" dirty="0"/>
              <a:t>, </a:t>
            </a:r>
            <a:r>
              <a:rPr lang="fr-FR" sz="1200" i="1" dirty="0"/>
              <a:t>« revue comique »</a:t>
            </a:r>
            <a:r>
              <a:rPr lang="fr-FR" sz="1200" dirty="0"/>
              <a:t> Jules Hetzel éditeur, 1845. Reprise dans </a:t>
            </a:r>
            <a:r>
              <a:rPr lang="fr-FR" sz="1200" i="1" dirty="0"/>
              <a:t>L'</a:t>
            </a:r>
            <a:r>
              <a:rPr lang="fr-FR" sz="1200" i="1" dirty="0" err="1"/>
              <a:t>lllustration</a:t>
            </a:r>
            <a:r>
              <a:rPr lang="fr-FR" sz="1200" dirty="0"/>
              <a:t> du 11 janvier 1845 (p. 293) sous le titre : </a:t>
            </a:r>
            <a:r>
              <a:rPr lang="fr-FR" sz="1200" i="1" dirty="0"/>
              <a:t>« les cinq étages du monde parisien »</a:t>
            </a:r>
            <a:r>
              <a:rPr lang="fr-FR" sz="1200" dirty="0"/>
              <a:t>.</a:t>
            </a:r>
            <a:br>
              <a:rPr lang="fr-FR" sz="1200" dirty="0"/>
            </a:br>
            <a:r>
              <a:rPr lang="fr-FR" sz="1200" dirty="0"/>
              <a:t>NB : cette version colorisée est la couverture de l’édition de poche du roman de Georges Pérec </a:t>
            </a:r>
            <a:r>
              <a:rPr lang="fr-FR" sz="1200" i="1" dirty="0"/>
              <a:t>La vie mode d’emploi</a:t>
            </a:r>
            <a:r>
              <a:rPr lang="fr-FR" sz="1200" dirty="0"/>
              <a:t>.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87AE6C8-D100-45D9-876C-F008C84E0AC5}"/>
              </a:ext>
            </a:extLst>
          </p:cNvPr>
          <p:cNvSpPr txBox="1"/>
          <p:nvPr/>
        </p:nvSpPr>
        <p:spPr>
          <a:xfrm>
            <a:off x="623669" y="1887489"/>
            <a:ext cx="5132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Décrivez le décor et les individus dans chacune des cases ? </a:t>
            </a:r>
          </a:p>
          <a:p>
            <a:pPr algn="ctr"/>
            <a:endParaRPr lang="fr-FR" sz="400" b="1" dirty="0"/>
          </a:p>
          <a:p>
            <a:pPr algn="ctr"/>
            <a:r>
              <a:rPr lang="fr-FR" sz="1600" b="1" dirty="0">
                <a:solidFill>
                  <a:srgbClr val="7030A0"/>
                </a:solidFill>
              </a:rPr>
              <a:t>A quelles catégories sociales appartiennent-ils ?</a:t>
            </a:r>
          </a:p>
        </p:txBody>
      </p:sp>
    </p:spTree>
    <p:extLst>
      <p:ext uri="{BB962C8B-B14F-4D97-AF65-F5344CB8AC3E}">
        <p14:creationId xmlns:p14="http://schemas.microsoft.com/office/powerpoint/2010/main" val="415692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21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D649058-5EDC-492B-A277-F327C1560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E445DE7-0969-48C4-ADD7-8D334B0B65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dirty="0">
                <a:solidFill>
                  <a:schemeClr val="tx2"/>
                </a:solidFill>
                <a:latin typeface="Tw Cen MT" pitchFamily="34" charset="0"/>
              </a:rPr>
              <a:t> </a:t>
            </a:r>
          </a:p>
          <a:p>
            <a:pPr algn="just">
              <a:buFont typeface="Wingdings" pitchFamily="2" charset="2"/>
              <a:buChar char="q"/>
            </a:pPr>
            <a:endParaRPr lang="fr-FR" b="1" dirty="0">
              <a:solidFill>
                <a:schemeClr val="tx2"/>
              </a:solidFill>
              <a:latin typeface="Tw Cen MT" pitchFamily="34" charset="0"/>
            </a:endParaRPr>
          </a:p>
          <a:p>
            <a:pPr algn="ctr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674714E-AF2C-4D5B-859E-B9E16819B4E9}"/>
              </a:ext>
            </a:extLst>
          </p:cNvPr>
          <p:cNvSpPr txBox="1"/>
          <p:nvPr/>
        </p:nvSpPr>
        <p:spPr>
          <a:xfrm>
            <a:off x="1" y="2351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algn="just"/>
            <a:r>
              <a:rPr lang="fr-FR" sz="28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hn Handy LET"/>
              </a:rPr>
              <a:t>B- De nouvelles élites au sommet de la société</a:t>
            </a: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5919D2F8-EAD3-4D8B-8D42-89E14F61BA24}"/>
              </a:ext>
            </a:extLst>
          </p:cNvPr>
          <p:cNvSpPr/>
          <p:nvPr/>
        </p:nvSpPr>
        <p:spPr>
          <a:xfrm>
            <a:off x="6216765" y="736401"/>
            <a:ext cx="4233025" cy="608134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85D64427-D1A0-46A9-9888-2D4242031781}"/>
              </a:ext>
            </a:extLst>
          </p:cNvPr>
          <p:cNvSpPr/>
          <p:nvPr/>
        </p:nvSpPr>
        <p:spPr>
          <a:xfrm>
            <a:off x="10449158" y="4214557"/>
            <a:ext cx="187310" cy="1255340"/>
          </a:xfrm>
          <a:custGeom>
            <a:avLst/>
            <a:gdLst/>
            <a:ahLst/>
            <a:cxnLst/>
            <a:rect l="l" t="t" r="r" b="b"/>
            <a:pathLst>
              <a:path w="132714" h="892810">
                <a:moveTo>
                  <a:pt x="0" y="0"/>
                </a:moveTo>
                <a:lnTo>
                  <a:pt x="25751" y="866"/>
                </a:lnTo>
                <a:lnTo>
                  <a:pt x="46780" y="3229"/>
                </a:lnTo>
                <a:lnTo>
                  <a:pt x="60958" y="6733"/>
                </a:lnTo>
                <a:lnTo>
                  <a:pt x="66157" y="11025"/>
                </a:lnTo>
                <a:lnTo>
                  <a:pt x="66157" y="435224"/>
                </a:lnTo>
                <a:lnTo>
                  <a:pt x="71355" y="439515"/>
                </a:lnTo>
                <a:lnTo>
                  <a:pt x="85533" y="443020"/>
                </a:lnTo>
                <a:lnTo>
                  <a:pt x="106562" y="445383"/>
                </a:lnTo>
                <a:lnTo>
                  <a:pt x="132314" y="446249"/>
                </a:lnTo>
                <a:lnTo>
                  <a:pt x="106562" y="447115"/>
                </a:lnTo>
                <a:lnTo>
                  <a:pt x="85533" y="449478"/>
                </a:lnTo>
                <a:lnTo>
                  <a:pt x="71355" y="452983"/>
                </a:lnTo>
                <a:lnTo>
                  <a:pt x="66157" y="457274"/>
                </a:lnTo>
                <a:lnTo>
                  <a:pt x="66157" y="881473"/>
                </a:lnTo>
                <a:lnTo>
                  <a:pt x="60958" y="885765"/>
                </a:lnTo>
                <a:lnTo>
                  <a:pt x="46780" y="889269"/>
                </a:lnTo>
                <a:lnTo>
                  <a:pt x="25751" y="891632"/>
                </a:lnTo>
                <a:lnTo>
                  <a:pt x="0" y="892499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4DA1C78-7B31-4478-88D0-D49FD6B9B990}"/>
              </a:ext>
            </a:extLst>
          </p:cNvPr>
          <p:cNvSpPr txBox="1"/>
          <p:nvPr/>
        </p:nvSpPr>
        <p:spPr>
          <a:xfrm>
            <a:off x="7307" y="736401"/>
            <a:ext cx="62094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b="1" dirty="0"/>
              <a:t>Source : </a:t>
            </a:r>
            <a:r>
              <a:rPr lang="fr-FR" sz="1200" dirty="0"/>
              <a:t>dessin de </a:t>
            </a:r>
            <a:r>
              <a:rPr lang="fr-FR" sz="1200" dirty="0" err="1"/>
              <a:t>Bertall</a:t>
            </a:r>
            <a:r>
              <a:rPr lang="fr-FR" sz="1200" dirty="0"/>
              <a:t> gravé par </a:t>
            </a:r>
            <a:r>
              <a:rPr lang="fr-FR" sz="1200" dirty="0" err="1"/>
              <a:t>Lavieille</a:t>
            </a:r>
            <a:r>
              <a:rPr lang="fr-FR" sz="1200" dirty="0"/>
              <a:t>, gravure publiée dans </a:t>
            </a:r>
            <a:r>
              <a:rPr lang="fr-FR" sz="1200" i="1" dirty="0"/>
              <a:t>Le Diable à Paris, Paris et les Parisiens</a:t>
            </a:r>
            <a:r>
              <a:rPr lang="fr-FR" sz="1200" dirty="0"/>
              <a:t>, </a:t>
            </a:r>
            <a:r>
              <a:rPr lang="fr-FR" sz="1200" i="1" dirty="0"/>
              <a:t>« revue comique »</a:t>
            </a:r>
            <a:r>
              <a:rPr lang="fr-FR" sz="1200" dirty="0"/>
              <a:t> Jules Hetzel éditeur, 1845. Reprise dans </a:t>
            </a:r>
            <a:r>
              <a:rPr lang="fr-FR" sz="1200" i="1" dirty="0"/>
              <a:t>L'</a:t>
            </a:r>
            <a:r>
              <a:rPr lang="fr-FR" sz="1200" i="1" dirty="0" err="1"/>
              <a:t>lllustration</a:t>
            </a:r>
            <a:r>
              <a:rPr lang="fr-FR" sz="1200" dirty="0"/>
              <a:t> du 11 janvier 1845 (p. 293) sous le titre : </a:t>
            </a:r>
            <a:r>
              <a:rPr lang="fr-FR" sz="1200" i="1" dirty="0"/>
              <a:t>« les cinq étages du monde parisien »</a:t>
            </a:r>
            <a:r>
              <a:rPr lang="fr-FR" sz="1200" dirty="0"/>
              <a:t>.</a:t>
            </a:r>
            <a:br>
              <a:rPr lang="fr-FR" sz="1200" dirty="0"/>
            </a:br>
            <a:r>
              <a:rPr lang="fr-FR" sz="1200" dirty="0"/>
              <a:t>NB : cette version colorisée est la couverture de l’édition de poche du roman de Georges Pérec </a:t>
            </a:r>
            <a:r>
              <a:rPr lang="fr-FR" sz="1200" i="1" dirty="0"/>
              <a:t>La vie mode d’emploi</a:t>
            </a:r>
            <a:r>
              <a:rPr lang="fr-FR" sz="1200" dirty="0"/>
              <a:t>. 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977D61F8-F809-446F-B8DB-662C02B60B6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96" y="3887521"/>
            <a:ext cx="4988866" cy="2938646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C87AE6C8-D100-45D9-876C-F008C84E0AC5}"/>
              </a:ext>
            </a:extLst>
          </p:cNvPr>
          <p:cNvSpPr txBox="1"/>
          <p:nvPr/>
        </p:nvSpPr>
        <p:spPr>
          <a:xfrm>
            <a:off x="623669" y="1887489"/>
            <a:ext cx="5132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Décrivez le décor et les individus dans chacune des cases ?</a:t>
            </a:r>
          </a:p>
          <a:p>
            <a:pPr algn="ctr"/>
            <a:endParaRPr lang="fr-FR" sz="400" b="1" dirty="0"/>
          </a:p>
          <a:p>
            <a:pPr algn="ctr"/>
            <a:r>
              <a:rPr lang="fr-FR" sz="1600" b="1" dirty="0">
                <a:solidFill>
                  <a:srgbClr val="7030A0"/>
                </a:solidFill>
              </a:rPr>
              <a:t>A quelles catégories sociales appartiennent-ils ?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34D3210-9825-412C-B299-828605060A84}"/>
              </a:ext>
            </a:extLst>
          </p:cNvPr>
          <p:cNvSpPr txBox="1"/>
          <p:nvPr/>
        </p:nvSpPr>
        <p:spPr>
          <a:xfrm>
            <a:off x="550097" y="2684904"/>
            <a:ext cx="49888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4">
                    <a:lumMod val="50000"/>
                  </a:schemeClr>
                </a:solidFill>
              </a:rPr>
              <a:t>Mobilier abondant et soigné, hauts plafonds, vastes fenêtres = salon pour réception mondaine.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fr-FR" sz="1400" b="1" dirty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Luxe.</a:t>
            </a:r>
            <a:endParaRPr lang="fr-FR" sz="1400" dirty="0">
              <a:solidFill>
                <a:schemeClr val="accent4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algn="ctr"/>
            <a:r>
              <a:rPr lang="fr-FR" sz="1400" dirty="0">
                <a:solidFill>
                  <a:schemeClr val="accent4">
                    <a:lumMod val="50000"/>
                  </a:schemeClr>
                </a:solidFill>
              </a:rPr>
              <a:t>Couple vêtu élégamment, mais ennui perceptible.</a:t>
            </a:r>
          </a:p>
          <a:p>
            <a:pPr algn="ctr"/>
            <a:r>
              <a:rPr lang="fr-FR" sz="1400" b="1" dirty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fr-FR" sz="1400" dirty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1400" b="1" dirty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Oisiveté du rentier</a:t>
            </a:r>
            <a:r>
              <a:rPr lang="fr-FR" sz="1400" dirty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.</a:t>
            </a:r>
            <a:r>
              <a:rPr lang="fr-FR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062FBE51-4690-4B61-BC7F-7A338FDFBFE2}"/>
              </a:ext>
            </a:extLst>
          </p:cNvPr>
          <p:cNvSpPr/>
          <p:nvPr/>
        </p:nvSpPr>
        <p:spPr>
          <a:xfrm rot="11608703">
            <a:off x="5666939" y="5000011"/>
            <a:ext cx="3161759" cy="930738"/>
          </a:xfrm>
          <a:custGeom>
            <a:avLst/>
            <a:gdLst/>
            <a:ahLst/>
            <a:cxnLst/>
            <a:rect l="l" t="t" r="r" b="b"/>
            <a:pathLst>
              <a:path w="784859" h="407670">
                <a:moveTo>
                  <a:pt x="710871" y="23211"/>
                </a:moveTo>
                <a:lnTo>
                  <a:pt x="0" y="384597"/>
                </a:lnTo>
                <a:lnTo>
                  <a:pt x="11510" y="407240"/>
                </a:lnTo>
                <a:lnTo>
                  <a:pt x="722381" y="45852"/>
                </a:lnTo>
                <a:lnTo>
                  <a:pt x="710871" y="23211"/>
                </a:lnTo>
                <a:close/>
              </a:path>
              <a:path w="784859" h="407670">
                <a:moveTo>
                  <a:pt x="771641" y="17456"/>
                </a:moveTo>
                <a:lnTo>
                  <a:pt x="722191" y="17456"/>
                </a:lnTo>
                <a:lnTo>
                  <a:pt x="733701" y="40097"/>
                </a:lnTo>
                <a:lnTo>
                  <a:pt x="722381" y="45852"/>
                </a:lnTo>
                <a:lnTo>
                  <a:pt x="733892" y="68494"/>
                </a:lnTo>
                <a:lnTo>
                  <a:pt x="771641" y="17456"/>
                </a:lnTo>
                <a:close/>
              </a:path>
              <a:path w="784859" h="407670">
                <a:moveTo>
                  <a:pt x="722191" y="17456"/>
                </a:moveTo>
                <a:lnTo>
                  <a:pt x="710871" y="23211"/>
                </a:lnTo>
                <a:lnTo>
                  <a:pt x="722381" y="45852"/>
                </a:lnTo>
                <a:lnTo>
                  <a:pt x="733701" y="40097"/>
                </a:lnTo>
                <a:lnTo>
                  <a:pt x="722191" y="17456"/>
                </a:lnTo>
                <a:close/>
              </a:path>
              <a:path w="784859" h="407670">
                <a:moveTo>
                  <a:pt x="784552" y="0"/>
                </a:moveTo>
                <a:lnTo>
                  <a:pt x="699361" y="568"/>
                </a:lnTo>
                <a:lnTo>
                  <a:pt x="710871" y="23211"/>
                </a:lnTo>
                <a:lnTo>
                  <a:pt x="722191" y="17456"/>
                </a:lnTo>
                <a:lnTo>
                  <a:pt x="771641" y="17456"/>
                </a:lnTo>
                <a:lnTo>
                  <a:pt x="7845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12C377E-4CE1-46EC-86CC-0BBA5E86EB67}"/>
              </a:ext>
            </a:extLst>
          </p:cNvPr>
          <p:cNvSpPr txBox="1"/>
          <p:nvPr/>
        </p:nvSpPr>
        <p:spPr>
          <a:xfrm>
            <a:off x="10770051" y="4657561"/>
            <a:ext cx="1288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Aristocratie</a:t>
            </a:r>
          </a:p>
        </p:txBody>
      </p:sp>
    </p:spTree>
    <p:extLst>
      <p:ext uri="{BB962C8B-B14F-4D97-AF65-F5344CB8AC3E}">
        <p14:creationId xmlns:p14="http://schemas.microsoft.com/office/powerpoint/2010/main" val="328095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D649058-5EDC-492B-A277-F327C1560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E445DE7-0969-48C4-ADD7-8D334B0B65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dirty="0">
                <a:solidFill>
                  <a:schemeClr val="tx2"/>
                </a:solidFill>
                <a:latin typeface="Tw Cen MT" pitchFamily="34" charset="0"/>
              </a:rPr>
              <a:t> </a:t>
            </a:r>
          </a:p>
          <a:p>
            <a:pPr algn="just">
              <a:buFont typeface="Wingdings" pitchFamily="2" charset="2"/>
              <a:buChar char="q"/>
            </a:pPr>
            <a:endParaRPr lang="fr-FR" b="1" dirty="0">
              <a:solidFill>
                <a:schemeClr val="tx2"/>
              </a:solidFill>
              <a:latin typeface="Tw Cen MT" pitchFamily="34" charset="0"/>
            </a:endParaRPr>
          </a:p>
          <a:p>
            <a:pPr algn="ctr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674714E-AF2C-4D5B-859E-B9E16819B4E9}"/>
              </a:ext>
            </a:extLst>
          </p:cNvPr>
          <p:cNvSpPr txBox="1"/>
          <p:nvPr/>
        </p:nvSpPr>
        <p:spPr>
          <a:xfrm>
            <a:off x="1" y="2351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algn="just"/>
            <a:r>
              <a:rPr lang="fr-FR" sz="28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hn Handy LET"/>
              </a:rPr>
              <a:t>B- De nouvelles élites au sommet de la société</a:t>
            </a: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5919D2F8-EAD3-4D8B-8D42-89E14F61BA24}"/>
              </a:ext>
            </a:extLst>
          </p:cNvPr>
          <p:cNvSpPr/>
          <p:nvPr/>
        </p:nvSpPr>
        <p:spPr>
          <a:xfrm>
            <a:off x="6216765" y="736401"/>
            <a:ext cx="4233025" cy="608134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85D64427-D1A0-46A9-9888-2D4242031781}"/>
              </a:ext>
            </a:extLst>
          </p:cNvPr>
          <p:cNvSpPr/>
          <p:nvPr/>
        </p:nvSpPr>
        <p:spPr>
          <a:xfrm>
            <a:off x="10449158" y="4214557"/>
            <a:ext cx="187310" cy="1255340"/>
          </a:xfrm>
          <a:custGeom>
            <a:avLst/>
            <a:gdLst/>
            <a:ahLst/>
            <a:cxnLst/>
            <a:rect l="l" t="t" r="r" b="b"/>
            <a:pathLst>
              <a:path w="132714" h="892810">
                <a:moveTo>
                  <a:pt x="0" y="0"/>
                </a:moveTo>
                <a:lnTo>
                  <a:pt x="25751" y="866"/>
                </a:lnTo>
                <a:lnTo>
                  <a:pt x="46780" y="3229"/>
                </a:lnTo>
                <a:lnTo>
                  <a:pt x="60958" y="6733"/>
                </a:lnTo>
                <a:lnTo>
                  <a:pt x="66157" y="11025"/>
                </a:lnTo>
                <a:lnTo>
                  <a:pt x="66157" y="435224"/>
                </a:lnTo>
                <a:lnTo>
                  <a:pt x="71355" y="439515"/>
                </a:lnTo>
                <a:lnTo>
                  <a:pt x="85533" y="443020"/>
                </a:lnTo>
                <a:lnTo>
                  <a:pt x="106562" y="445383"/>
                </a:lnTo>
                <a:lnTo>
                  <a:pt x="132314" y="446249"/>
                </a:lnTo>
                <a:lnTo>
                  <a:pt x="106562" y="447115"/>
                </a:lnTo>
                <a:lnTo>
                  <a:pt x="85533" y="449478"/>
                </a:lnTo>
                <a:lnTo>
                  <a:pt x="71355" y="452983"/>
                </a:lnTo>
                <a:lnTo>
                  <a:pt x="66157" y="457274"/>
                </a:lnTo>
                <a:lnTo>
                  <a:pt x="66157" y="881473"/>
                </a:lnTo>
                <a:lnTo>
                  <a:pt x="60958" y="885765"/>
                </a:lnTo>
                <a:lnTo>
                  <a:pt x="46780" y="889269"/>
                </a:lnTo>
                <a:lnTo>
                  <a:pt x="25751" y="891632"/>
                </a:lnTo>
                <a:lnTo>
                  <a:pt x="0" y="892499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4DA1C78-7B31-4478-88D0-D49FD6B9B990}"/>
              </a:ext>
            </a:extLst>
          </p:cNvPr>
          <p:cNvSpPr txBox="1"/>
          <p:nvPr/>
        </p:nvSpPr>
        <p:spPr>
          <a:xfrm>
            <a:off x="7307" y="736401"/>
            <a:ext cx="62094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b="1" dirty="0"/>
              <a:t>Source : </a:t>
            </a:r>
            <a:r>
              <a:rPr lang="fr-FR" sz="1200" dirty="0"/>
              <a:t>dessin de </a:t>
            </a:r>
            <a:r>
              <a:rPr lang="fr-FR" sz="1200" dirty="0" err="1"/>
              <a:t>Bertall</a:t>
            </a:r>
            <a:r>
              <a:rPr lang="fr-FR" sz="1200" dirty="0"/>
              <a:t> gravé par </a:t>
            </a:r>
            <a:r>
              <a:rPr lang="fr-FR" sz="1200" dirty="0" err="1"/>
              <a:t>Lavieille</a:t>
            </a:r>
            <a:r>
              <a:rPr lang="fr-FR" sz="1200" dirty="0"/>
              <a:t>, gravure publiée dans </a:t>
            </a:r>
            <a:r>
              <a:rPr lang="fr-FR" sz="1200" i="1" dirty="0"/>
              <a:t>Le Diable à Paris, Paris et les Parisiens</a:t>
            </a:r>
            <a:r>
              <a:rPr lang="fr-FR" sz="1200" dirty="0"/>
              <a:t>, </a:t>
            </a:r>
            <a:r>
              <a:rPr lang="fr-FR" sz="1200" i="1" dirty="0"/>
              <a:t>« revue comique »</a:t>
            </a:r>
            <a:r>
              <a:rPr lang="fr-FR" sz="1200" dirty="0"/>
              <a:t> Jules Hetzel éditeur, 1845. Reprise dans </a:t>
            </a:r>
            <a:r>
              <a:rPr lang="fr-FR" sz="1200" i="1" dirty="0"/>
              <a:t>L'</a:t>
            </a:r>
            <a:r>
              <a:rPr lang="fr-FR" sz="1200" i="1" dirty="0" err="1"/>
              <a:t>lllustration</a:t>
            </a:r>
            <a:r>
              <a:rPr lang="fr-FR" sz="1200" dirty="0"/>
              <a:t> du 11 janvier 1845 (p. 293) sous le titre : </a:t>
            </a:r>
            <a:r>
              <a:rPr lang="fr-FR" sz="1200" i="1" dirty="0"/>
              <a:t>« les cinq étages du monde parisien »</a:t>
            </a:r>
            <a:r>
              <a:rPr lang="fr-FR" sz="1200" dirty="0"/>
              <a:t>.</a:t>
            </a:r>
            <a:br>
              <a:rPr lang="fr-FR" sz="1200" dirty="0"/>
            </a:br>
            <a:r>
              <a:rPr lang="fr-FR" sz="1200" dirty="0"/>
              <a:t>NB : cette version colorisée est la couverture de l’édition de poche du roman de Georges Pérec </a:t>
            </a:r>
            <a:r>
              <a:rPr lang="fr-FR" sz="1200" i="1" dirty="0"/>
              <a:t>La vie mode d’emploi</a:t>
            </a:r>
            <a:r>
              <a:rPr lang="fr-FR" sz="1200" dirty="0"/>
              <a:t>.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87AE6C8-D100-45D9-876C-F008C84E0AC5}"/>
              </a:ext>
            </a:extLst>
          </p:cNvPr>
          <p:cNvSpPr txBox="1"/>
          <p:nvPr/>
        </p:nvSpPr>
        <p:spPr>
          <a:xfrm>
            <a:off x="623669" y="1887489"/>
            <a:ext cx="5132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Décrivez le décor et les individus dans chacune des cases ? </a:t>
            </a:r>
          </a:p>
          <a:p>
            <a:pPr algn="ctr"/>
            <a:endParaRPr lang="fr-FR" sz="400" b="1" dirty="0"/>
          </a:p>
          <a:p>
            <a:pPr algn="ctr"/>
            <a:r>
              <a:rPr lang="fr-FR" sz="1600" b="1" dirty="0">
                <a:solidFill>
                  <a:srgbClr val="7030A0"/>
                </a:solidFill>
              </a:rPr>
              <a:t>A quelles catégories sociales appartiennent-ils ?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34D3210-9825-412C-B299-828605060A84}"/>
              </a:ext>
            </a:extLst>
          </p:cNvPr>
          <p:cNvSpPr txBox="1"/>
          <p:nvPr/>
        </p:nvSpPr>
        <p:spPr>
          <a:xfrm>
            <a:off x="-1" y="3251607"/>
            <a:ext cx="6488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4">
                    <a:lumMod val="50000"/>
                  </a:schemeClr>
                </a:solidFill>
              </a:rPr>
              <a:t>Ameublement abondant, mais </a:t>
            </a:r>
            <a:r>
              <a:rPr lang="fr-FR" sz="1400" dirty="0">
                <a:solidFill>
                  <a:schemeClr val="accent4">
                    <a:lumMod val="50000"/>
                  </a:schemeClr>
                </a:solidFill>
                <a:sym typeface="Symbol" panose="05050102010706020507" pitchFamily="18" charset="2"/>
              </a:rPr>
              <a:t></a:t>
            </a:r>
            <a:r>
              <a:rPr lang="fr-FR" sz="1400" dirty="0">
                <a:solidFill>
                  <a:schemeClr val="accent4">
                    <a:lumMod val="50000"/>
                  </a:schemeClr>
                </a:solidFill>
              </a:rPr>
              <a:t> fastueux = salon familial </a:t>
            </a:r>
            <a:r>
              <a:rPr lang="fr-FR" sz="1400" b="1" dirty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 Confort sans ostentation. </a:t>
            </a:r>
          </a:p>
          <a:p>
            <a:pPr algn="ctr"/>
            <a:r>
              <a:rPr lang="fr-FR" sz="1400" dirty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Couple + grand-mère + enfants  </a:t>
            </a:r>
            <a:r>
              <a:rPr lang="fr-FR" sz="1400" b="1" dirty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 Vertus domestiques.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12C377E-4CE1-46EC-86CC-0BBA5E86EB67}"/>
              </a:ext>
            </a:extLst>
          </p:cNvPr>
          <p:cNvSpPr txBox="1"/>
          <p:nvPr/>
        </p:nvSpPr>
        <p:spPr>
          <a:xfrm>
            <a:off x="10770051" y="4657561"/>
            <a:ext cx="1288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Aristocratie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FA55F2D-367D-4964-A17E-9D691F6C9B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669" y="3774827"/>
            <a:ext cx="5132439" cy="3033884"/>
          </a:xfrm>
          <a:prstGeom prst="rect">
            <a:avLst/>
          </a:prstGeom>
        </p:spPr>
      </p:pic>
      <p:sp>
        <p:nvSpPr>
          <p:cNvPr id="15" name="object 16">
            <a:extLst>
              <a:ext uri="{FF2B5EF4-FFF2-40B4-BE49-F238E27FC236}">
                <a16:creationId xmlns:a16="http://schemas.microsoft.com/office/drawing/2014/main" id="{062FBE51-4690-4B61-BC7F-7A338FDFBFE2}"/>
              </a:ext>
            </a:extLst>
          </p:cNvPr>
          <p:cNvSpPr/>
          <p:nvPr/>
        </p:nvSpPr>
        <p:spPr>
          <a:xfrm rot="11608703">
            <a:off x="5509876" y="3578748"/>
            <a:ext cx="3161759" cy="930738"/>
          </a:xfrm>
          <a:custGeom>
            <a:avLst/>
            <a:gdLst/>
            <a:ahLst/>
            <a:cxnLst/>
            <a:rect l="l" t="t" r="r" b="b"/>
            <a:pathLst>
              <a:path w="784859" h="407670">
                <a:moveTo>
                  <a:pt x="710871" y="23211"/>
                </a:moveTo>
                <a:lnTo>
                  <a:pt x="0" y="384597"/>
                </a:lnTo>
                <a:lnTo>
                  <a:pt x="11510" y="407240"/>
                </a:lnTo>
                <a:lnTo>
                  <a:pt x="722381" y="45852"/>
                </a:lnTo>
                <a:lnTo>
                  <a:pt x="710871" y="23211"/>
                </a:lnTo>
                <a:close/>
              </a:path>
              <a:path w="784859" h="407670">
                <a:moveTo>
                  <a:pt x="771641" y="17456"/>
                </a:moveTo>
                <a:lnTo>
                  <a:pt x="722191" y="17456"/>
                </a:lnTo>
                <a:lnTo>
                  <a:pt x="733701" y="40097"/>
                </a:lnTo>
                <a:lnTo>
                  <a:pt x="722381" y="45852"/>
                </a:lnTo>
                <a:lnTo>
                  <a:pt x="733892" y="68494"/>
                </a:lnTo>
                <a:lnTo>
                  <a:pt x="771641" y="17456"/>
                </a:lnTo>
                <a:close/>
              </a:path>
              <a:path w="784859" h="407670">
                <a:moveTo>
                  <a:pt x="722191" y="17456"/>
                </a:moveTo>
                <a:lnTo>
                  <a:pt x="710871" y="23211"/>
                </a:lnTo>
                <a:lnTo>
                  <a:pt x="722381" y="45852"/>
                </a:lnTo>
                <a:lnTo>
                  <a:pt x="733701" y="40097"/>
                </a:lnTo>
                <a:lnTo>
                  <a:pt x="722191" y="17456"/>
                </a:lnTo>
                <a:close/>
              </a:path>
              <a:path w="784859" h="407670">
                <a:moveTo>
                  <a:pt x="784552" y="0"/>
                </a:moveTo>
                <a:lnTo>
                  <a:pt x="699361" y="568"/>
                </a:lnTo>
                <a:lnTo>
                  <a:pt x="710871" y="23211"/>
                </a:lnTo>
                <a:lnTo>
                  <a:pt x="722191" y="17456"/>
                </a:lnTo>
                <a:lnTo>
                  <a:pt x="771641" y="17456"/>
                </a:lnTo>
                <a:lnTo>
                  <a:pt x="7845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53375CF5-176A-47A2-9A5D-E8B7DE8DDE58}"/>
              </a:ext>
            </a:extLst>
          </p:cNvPr>
          <p:cNvSpPr/>
          <p:nvPr/>
        </p:nvSpPr>
        <p:spPr>
          <a:xfrm>
            <a:off x="10449158" y="2769554"/>
            <a:ext cx="187310" cy="1255340"/>
          </a:xfrm>
          <a:custGeom>
            <a:avLst/>
            <a:gdLst/>
            <a:ahLst/>
            <a:cxnLst/>
            <a:rect l="l" t="t" r="r" b="b"/>
            <a:pathLst>
              <a:path w="132714" h="892810">
                <a:moveTo>
                  <a:pt x="0" y="0"/>
                </a:moveTo>
                <a:lnTo>
                  <a:pt x="25751" y="866"/>
                </a:lnTo>
                <a:lnTo>
                  <a:pt x="46780" y="3229"/>
                </a:lnTo>
                <a:lnTo>
                  <a:pt x="60958" y="6733"/>
                </a:lnTo>
                <a:lnTo>
                  <a:pt x="66157" y="11025"/>
                </a:lnTo>
                <a:lnTo>
                  <a:pt x="66157" y="435224"/>
                </a:lnTo>
                <a:lnTo>
                  <a:pt x="71355" y="439515"/>
                </a:lnTo>
                <a:lnTo>
                  <a:pt x="85533" y="443020"/>
                </a:lnTo>
                <a:lnTo>
                  <a:pt x="106562" y="445383"/>
                </a:lnTo>
                <a:lnTo>
                  <a:pt x="132314" y="446249"/>
                </a:lnTo>
                <a:lnTo>
                  <a:pt x="106562" y="447115"/>
                </a:lnTo>
                <a:lnTo>
                  <a:pt x="85533" y="449478"/>
                </a:lnTo>
                <a:lnTo>
                  <a:pt x="71355" y="452983"/>
                </a:lnTo>
                <a:lnTo>
                  <a:pt x="66157" y="457274"/>
                </a:lnTo>
                <a:lnTo>
                  <a:pt x="66157" y="881473"/>
                </a:lnTo>
                <a:lnTo>
                  <a:pt x="60958" y="885765"/>
                </a:lnTo>
                <a:lnTo>
                  <a:pt x="46780" y="889269"/>
                </a:lnTo>
                <a:lnTo>
                  <a:pt x="25751" y="891632"/>
                </a:lnTo>
                <a:lnTo>
                  <a:pt x="0" y="892499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BE349CF-5A0C-466F-B966-CF94C5BCAFA7}"/>
              </a:ext>
            </a:extLst>
          </p:cNvPr>
          <p:cNvSpPr txBox="1"/>
          <p:nvPr/>
        </p:nvSpPr>
        <p:spPr>
          <a:xfrm>
            <a:off x="10703259" y="3105834"/>
            <a:ext cx="1421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7030A0"/>
                </a:solidFill>
              </a:rPr>
              <a:t>Haute bourgeoisie</a:t>
            </a:r>
          </a:p>
        </p:txBody>
      </p:sp>
    </p:spTree>
    <p:extLst>
      <p:ext uri="{BB962C8B-B14F-4D97-AF65-F5344CB8AC3E}">
        <p14:creationId xmlns:p14="http://schemas.microsoft.com/office/powerpoint/2010/main" val="333285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376</Words>
  <Application>Microsoft Office PowerPoint</Application>
  <PresentationFormat>Grand écran</PresentationFormat>
  <Paragraphs>27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John Handy LET</vt:lpstr>
      <vt:lpstr>Tw Cen MT</vt:lpstr>
      <vt:lpstr>Wingdings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33643061716</dc:creator>
  <cp:lastModifiedBy>Céline</cp:lastModifiedBy>
  <cp:revision>195</cp:revision>
  <dcterms:created xsi:type="dcterms:W3CDTF">2020-05-11T19:53:58Z</dcterms:created>
  <dcterms:modified xsi:type="dcterms:W3CDTF">2021-09-23T17:44:38Z</dcterms:modified>
</cp:coreProperties>
</file>