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5" r:id="rId3"/>
    <p:sldId id="266" r:id="rId4"/>
    <p:sldId id="27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0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C014-ABE8-49E3-B5B4-B1F9A255B2C1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6E0A-3CF6-4E19-ADA8-5C9F31945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0C30A-DB04-4706-BD6B-0191C656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55F5D6-BA21-4F85-A551-0911A91C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B7140-D9E8-43E8-AD89-0806EE6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8331D-6CD3-4361-A0E5-6DD37C8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88029-A6F2-4B6B-B014-3EB46ECE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A7A09-359C-483E-AF36-9964758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AF1C0-BD22-4EC3-B329-523BD644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D31D0-EB30-42AA-BFD0-039500E5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6DC75-43D1-4EC6-94D4-EC4725F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5FC2A-E16A-40E8-8A60-98224FF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64B18E-7326-4FAD-80A0-C03333829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99D6E-F60B-4A66-984F-132870A8B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CD5B1-2F57-43EF-B7C8-5BED578C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38D78-C02E-4B80-A821-3D8D1C4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D5E9D-34D1-4FC1-ACA6-CA135F20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15B8-8446-449F-A9A1-B47C1D5A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3751F-7DF5-49F9-89BD-47980BC8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4701B-0613-49C5-9FA5-6D17435D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F6370-1714-4BEB-AC5E-CF6CBDE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50421-80E0-4AF5-A157-87DCC4A3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73CF-AF26-43A4-9E98-0CA1398F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D260B-0EF8-4E08-9309-E80B8F8B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114FC-1E46-41E9-8968-F4CB8121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05A0D-3084-4BD5-92CE-6C45A1F8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9ED97-657B-4080-B4CD-41137C97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D7E4-D217-4396-BD84-3FEC0B92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D328-B0A9-4DCF-AC71-E94FA14F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5A5E-E2FF-407E-9AA6-34B3B5A7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85A2A-A6AB-475F-A5EE-9716EDB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56A532-9D6C-40AF-8B03-93A9042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86F6B-B1DB-43D5-8A27-437E4251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D2FB6-071D-447D-A243-0EBFBA7F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8CCDC-6031-41D4-96D1-6481822D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AC6437-E443-4C2D-BDF2-104713ED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3AF488-4B12-41D8-A758-260E8A82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EF003-B208-4FB4-8FD1-BA6E643E8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C55BB3-9D64-48AB-8CD2-35C8B489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29905F-82C9-4F78-9781-A3AE3365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1A10E3-5EB1-4D8B-88AD-7E36494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93172-6DDF-49E4-B6AA-5E38EF6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83CB50-F8A2-4471-9D1B-53D6DE6E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6826F-728E-4AFF-996B-97CE94C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EAF43-BADE-4CF9-AF46-3DEC4F53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4F201C-6136-49D3-9B50-6A8D0657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25F97D-4B01-4CAE-85D2-18E1DEAA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10406-6F65-406B-9368-C012804F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E494-E4CA-4882-8C55-2EC9E6F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706B4-E3B2-41BC-A7AD-2E9AC0A5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21267-959B-4C2D-935E-FED7738B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68830-280C-4B13-BD8A-03C07E0A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A4533-C75C-4034-8245-62E1C59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649B8-83FA-41D4-8AA0-7794B96D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2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087B2-7D79-4A10-8D20-771A0AE0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E733DB-E01F-4121-8EA8-AFFC32E2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F50642-E50D-459E-8533-09D05BCF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7F21B-F8FF-4862-A487-509DE122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011E6-F148-4E6B-B701-2388990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CF883-7BA1-4715-8995-15B64B40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0471FC-3885-468C-9BED-060B31D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0D17E-7933-42F3-98DE-AE14169D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223A7-A4E2-45EA-82E3-F8B8C552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0E8AA-BE54-4861-BDBB-4AAAC70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62D60-CDF2-4823-8B28-C78A6F77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74714E-AF2C-4D5B-859E-B9E16819B4E9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De nouvelles élites au sommet de la société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19D2F8-EAD3-4D8B-8D42-89E14F61BA24}"/>
              </a:ext>
            </a:extLst>
          </p:cNvPr>
          <p:cNvSpPr/>
          <p:nvPr/>
        </p:nvSpPr>
        <p:spPr>
          <a:xfrm>
            <a:off x="6216765" y="736401"/>
            <a:ext cx="4233025" cy="60813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5D64427-D1A0-46A9-9888-2D4242031781}"/>
              </a:ext>
            </a:extLst>
          </p:cNvPr>
          <p:cNvSpPr/>
          <p:nvPr/>
        </p:nvSpPr>
        <p:spPr>
          <a:xfrm>
            <a:off x="10449158" y="4214557"/>
            <a:ext cx="187310" cy="125534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DA1C78-7B31-4478-88D0-D49FD6B9B990}"/>
              </a:ext>
            </a:extLst>
          </p:cNvPr>
          <p:cNvSpPr txBox="1"/>
          <p:nvPr/>
        </p:nvSpPr>
        <p:spPr>
          <a:xfrm>
            <a:off x="7307" y="736401"/>
            <a:ext cx="6209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Source : </a:t>
            </a:r>
            <a:r>
              <a:rPr lang="fr-FR" sz="1200" dirty="0"/>
              <a:t>dessin de </a:t>
            </a:r>
            <a:r>
              <a:rPr lang="fr-FR" sz="1200" dirty="0" err="1"/>
              <a:t>Bertall</a:t>
            </a:r>
            <a:r>
              <a:rPr lang="fr-FR" sz="1200" dirty="0"/>
              <a:t> gravé par </a:t>
            </a:r>
            <a:r>
              <a:rPr lang="fr-FR" sz="1200" dirty="0" err="1"/>
              <a:t>Lavieille</a:t>
            </a:r>
            <a:r>
              <a:rPr lang="fr-FR" sz="1200" dirty="0"/>
              <a:t>, gravure publiée dans </a:t>
            </a:r>
            <a:r>
              <a:rPr lang="fr-FR" sz="1200" i="1" dirty="0"/>
              <a:t>Le Diable à Paris, Paris et les Parisiens</a:t>
            </a:r>
            <a:r>
              <a:rPr lang="fr-FR" sz="1200" dirty="0"/>
              <a:t>, </a:t>
            </a:r>
            <a:r>
              <a:rPr lang="fr-FR" sz="1200" i="1" dirty="0"/>
              <a:t>« revue comique »</a:t>
            </a:r>
            <a:r>
              <a:rPr lang="fr-FR" sz="1200" dirty="0"/>
              <a:t> Jules Hetzel éditeur, 1845. Reprise dans </a:t>
            </a:r>
            <a:r>
              <a:rPr lang="fr-FR" sz="1200" i="1" dirty="0"/>
              <a:t>L'</a:t>
            </a:r>
            <a:r>
              <a:rPr lang="fr-FR" sz="1200" i="1" dirty="0" err="1"/>
              <a:t>lllustration</a:t>
            </a:r>
            <a:r>
              <a:rPr lang="fr-FR" sz="1200" dirty="0"/>
              <a:t> du 11 janvier 1845 (p. 293) sous le titre : </a:t>
            </a:r>
            <a:r>
              <a:rPr lang="fr-FR" sz="1200" i="1" dirty="0"/>
              <a:t>« les cinq étages du monde parisien »</a:t>
            </a:r>
            <a:r>
              <a:rPr lang="fr-FR" sz="1200" dirty="0"/>
              <a:t>.</a:t>
            </a:r>
            <a:br>
              <a:rPr lang="fr-FR" sz="1200" dirty="0"/>
            </a:br>
            <a:r>
              <a:rPr lang="fr-FR" sz="1200" dirty="0"/>
              <a:t>NB : cette version colorisée est la couverture de l’édition de poche du roman de Georges Pérec </a:t>
            </a:r>
            <a:r>
              <a:rPr lang="fr-FR" sz="1200" i="1" dirty="0"/>
              <a:t>La vie mode d’emploi</a:t>
            </a:r>
            <a:r>
              <a:rPr lang="fr-FR" sz="1200" dirty="0"/>
              <a:t>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7AE6C8-D100-45D9-876C-F008C84E0AC5}"/>
              </a:ext>
            </a:extLst>
          </p:cNvPr>
          <p:cNvSpPr txBox="1"/>
          <p:nvPr/>
        </p:nvSpPr>
        <p:spPr>
          <a:xfrm>
            <a:off x="623669" y="1887489"/>
            <a:ext cx="5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4">
                    <a:lumMod val="50000"/>
                  </a:schemeClr>
                </a:solidFill>
              </a:rPr>
              <a:t>Décrivez le décor et les individus dans chacune des cases ? </a:t>
            </a:r>
          </a:p>
          <a:p>
            <a:pPr algn="ctr"/>
            <a:endParaRPr lang="fr-FR" sz="400" b="1" dirty="0"/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A quelles catégories sociales appartiennent-ils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4D3210-9825-412C-B299-828605060A84}"/>
              </a:ext>
            </a:extLst>
          </p:cNvPr>
          <p:cNvSpPr txBox="1"/>
          <p:nvPr/>
        </p:nvSpPr>
        <p:spPr>
          <a:xfrm>
            <a:off x="120002" y="5216572"/>
            <a:ext cx="3045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Appartement vide + baluchon 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Dénuement, pauvreté.</a:t>
            </a:r>
          </a:p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Propriétaire réclame le loyer impayé + locataire chassé 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Précarité, condition incertaine, déclassement.</a:t>
            </a:r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2C377E-4CE1-46EC-86CC-0BBA5E86EB67}"/>
              </a:ext>
            </a:extLst>
          </p:cNvPr>
          <p:cNvSpPr txBox="1"/>
          <p:nvPr/>
        </p:nvSpPr>
        <p:spPr>
          <a:xfrm>
            <a:off x="10770051" y="4657561"/>
            <a:ext cx="128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Aristocratie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53375CF5-176A-47A2-9A5D-E8B7DE8DDE58}"/>
              </a:ext>
            </a:extLst>
          </p:cNvPr>
          <p:cNvSpPr/>
          <p:nvPr/>
        </p:nvSpPr>
        <p:spPr>
          <a:xfrm>
            <a:off x="10449158" y="2769554"/>
            <a:ext cx="187310" cy="125534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E349CF-5A0C-466F-B966-CF94C5BCAFA7}"/>
              </a:ext>
            </a:extLst>
          </p:cNvPr>
          <p:cNvSpPr txBox="1"/>
          <p:nvPr/>
        </p:nvSpPr>
        <p:spPr>
          <a:xfrm>
            <a:off x="10703259" y="3105834"/>
            <a:ext cx="142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Haute bourgeoisie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46DC911-8C37-440D-8C99-247D6CC0EC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2" y="2672586"/>
            <a:ext cx="3045460" cy="25322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C6142A1-DB9A-4127-90C0-27F76B7D7B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888" y="2682201"/>
            <a:ext cx="3063661" cy="2513003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062FBE51-4690-4B61-BC7F-7A338FDFBFE2}"/>
              </a:ext>
            </a:extLst>
          </p:cNvPr>
          <p:cNvSpPr/>
          <p:nvPr/>
        </p:nvSpPr>
        <p:spPr>
          <a:xfrm rot="11244854">
            <a:off x="5646878" y="2403818"/>
            <a:ext cx="3161759" cy="930738"/>
          </a:xfrm>
          <a:custGeom>
            <a:avLst/>
            <a:gdLst/>
            <a:ahLst/>
            <a:cxnLst/>
            <a:rect l="l" t="t" r="r" b="b"/>
            <a:pathLst>
              <a:path w="784859" h="407670">
                <a:moveTo>
                  <a:pt x="710871" y="23211"/>
                </a:moveTo>
                <a:lnTo>
                  <a:pt x="0" y="384597"/>
                </a:lnTo>
                <a:lnTo>
                  <a:pt x="11510" y="407240"/>
                </a:lnTo>
                <a:lnTo>
                  <a:pt x="722381" y="45852"/>
                </a:lnTo>
                <a:lnTo>
                  <a:pt x="710871" y="23211"/>
                </a:lnTo>
                <a:close/>
              </a:path>
              <a:path w="784859" h="407670">
                <a:moveTo>
                  <a:pt x="771641" y="17456"/>
                </a:moveTo>
                <a:lnTo>
                  <a:pt x="722191" y="17456"/>
                </a:lnTo>
                <a:lnTo>
                  <a:pt x="733701" y="40097"/>
                </a:lnTo>
                <a:lnTo>
                  <a:pt x="722381" y="45852"/>
                </a:lnTo>
                <a:lnTo>
                  <a:pt x="733892" y="68494"/>
                </a:lnTo>
                <a:lnTo>
                  <a:pt x="771641" y="17456"/>
                </a:lnTo>
                <a:close/>
              </a:path>
              <a:path w="784859" h="407670">
                <a:moveTo>
                  <a:pt x="722191" y="17456"/>
                </a:moveTo>
                <a:lnTo>
                  <a:pt x="710871" y="23211"/>
                </a:lnTo>
                <a:lnTo>
                  <a:pt x="722381" y="45852"/>
                </a:lnTo>
                <a:lnTo>
                  <a:pt x="733701" y="40097"/>
                </a:lnTo>
                <a:lnTo>
                  <a:pt x="722191" y="17456"/>
                </a:lnTo>
                <a:close/>
              </a:path>
              <a:path w="784859" h="407670">
                <a:moveTo>
                  <a:pt x="784552" y="0"/>
                </a:moveTo>
                <a:lnTo>
                  <a:pt x="699361" y="568"/>
                </a:lnTo>
                <a:lnTo>
                  <a:pt x="710871" y="23211"/>
                </a:lnTo>
                <a:lnTo>
                  <a:pt x="722191" y="17456"/>
                </a:lnTo>
                <a:lnTo>
                  <a:pt x="771641" y="17456"/>
                </a:lnTo>
                <a:lnTo>
                  <a:pt x="784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B8C4560-1FA9-49DA-92B6-818E1FC1F600}"/>
              </a:ext>
            </a:extLst>
          </p:cNvPr>
          <p:cNvSpPr txBox="1"/>
          <p:nvPr/>
        </p:nvSpPr>
        <p:spPr>
          <a:xfrm>
            <a:off x="3016469" y="5228323"/>
            <a:ext cx="3237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Appartement simple, mais meublé.</a:t>
            </a:r>
          </a:p>
          <a:p>
            <a:pPr algn="ctr"/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Vieux rentier célibataire, sa domestique et son chien.</a:t>
            </a:r>
          </a:p>
          <a:p>
            <a:pPr algn="ctr"/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 Vie sobre mais stable.</a:t>
            </a:r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sz="1400" dirty="0"/>
          </a:p>
          <a:p>
            <a:pPr algn="ctr"/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6EEAB8CD-A3B1-4B10-8A9D-3DFBAE5577E8}"/>
              </a:ext>
            </a:extLst>
          </p:cNvPr>
          <p:cNvSpPr/>
          <p:nvPr/>
        </p:nvSpPr>
        <p:spPr>
          <a:xfrm>
            <a:off x="10451339" y="1688033"/>
            <a:ext cx="187310" cy="955410"/>
          </a:xfrm>
          <a:custGeom>
            <a:avLst/>
            <a:gdLst/>
            <a:ahLst/>
            <a:cxnLst/>
            <a:rect l="l" t="t" r="r" b="b"/>
            <a:pathLst>
              <a:path w="132714" h="892810">
                <a:moveTo>
                  <a:pt x="0" y="0"/>
                </a:moveTo>
                <a:lnTo>
                  <a:pt x="25751" y="866"/>
                </a:lnTo>
                <a:lnTo>
                  <a:pt x="46780" y="3229"/>
                </a:lnTo>
                <a:lnTo>
                  <a:pt x="60958" y="6733"/>
                </a:lnTo>
                <a:lnTo>
                  <a:pt x="66157" y="11025"/>
                </a:lnTo>
                <a:lnTo>
                  <a:pt x="66157" y="435224"/>
                </a:lnTo>
                <a:lnTo>
                  <a:pt x="71355" y="439515"/>
                </a:lnTo>
                <a:lnTo>
                  <a:pt x="85533" y="443020"/>
                </a:lnTo>
                <a:lnTo>
                  <a:pt x="106562" y="445383"/>
                </a:lnTo>
                <a:lnTo>
                  <a:pt x="132314" y="446249"/>
                </a:lnTo>
                <a:lnTo>
                  <a:pt x="106562" y="447115"/>
                </a:lnTo>
                <a:lnTo>
                  <a:pt x="85533" y="449478"/>
                </a:lnTo>
                <a:lnTo>
                  <a:pt x="71355" y="452983"/>
                </a:lnTo>
                <a:lnTo>
                  <a:pt x="66157" y="457274"/>
                </a:lnTo>
                <a:lnTo>
                  <a:pt x="66157" y="881473"/>
                </a:lnTo>
                <a:lnTo>
                  <a:pt x="60958" y="885765"/>
                </a:lnTo>
                <a:lnTo>
                  <a:pt x="46780" y="889269"/>
                </a:lnTo>
                <a:lnTo>
                  <a:pt x="25751" y="891632"/>
                </a:lnTo>
                <a:lnTo>
                  <a:pt x="0" y="8924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3669C7-6E0A-44B4-B12E-F7345019ED19}"/>
              </a:ext>
            </a:extLst>
          </p:cNvPr>
          <p:cNvSpPr txBox="1"/>
          <p:nvPr/>
        </p:nvSpPr>
        <p:spPr>
          <a:xfrm>
            <a:off x="10710707" y="1610489"/>
            <a:ext cx="142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Petite bourgeoise et classe moyenne</a:t>
            </a:r>
          </a:p>
        </p:txBody>
      </p:sp>
    </p:spTree>
    <p:extLst>
      <p:ext uri="{BB962C8B-B14F-4D97-AF65-F5344CB8AC3E}">
        <p14:creationId xmlns:p14="http://schemas.microsoft.com/office/powerpoint/2010/main" val="26929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CA5716-D529-4CC1-90DD-35A8C4184E50}"/>
              </a:ext>
            </a:extLst>
          </p:cNvPr>
          <p:cNvSpPr txBox="1"/>
          <p:nvPr/>
        </p:nvSpPr>
        <p:spPr>
          <a:xfrm>
            <a:off x="345440" y="847703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La noblesse maintient sa place dominante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6A80E64-5E85-4A26-B384-B57F4A0B08F7}"/>
              </a:ext>
            </a:extLst>
          </p:cNvPr>
          <p:cNvSpPr/>
          <p:nvPr/>
        </p:nvSpPr>
        <p:spPr>
          <a:xfrm>
            <a:off x="560528" y="1206526"/>
            <a:ext cx="11516537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</a:rPr>
              <a:t>Propriétés terriennes </a:t>
            </a:r>
            <a:r>
              <a:rPr lang="fr-FR" dirty="0">
                <a:solidFill>
                  <a:srgbClr val="0070C0"/>
                </a:solidFill>
                <a:ea typeface="Yu Mincho Light" panose="020B0400000000000000" pitchFamily="18" charset="-128"/>
              </a:rPr>
              <a:t>nombreuses </a:t>
            </a:r>
            <a:r>
              <a:rPr lang="fr-FR" sz="1600" dirty="0">
                <a:solidFill>
                  <a:srgbClr val="0070C0"/>
                </a:solidFill>
                <a:ea typeface="Yu Mincho Light" panose="020B0400000000000000" pitchFamily="18" charset="-128"/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  <a:sym typeface="Wingdings" panose="05000000000000000000" pitchFamily="2" charset="2"/>
              </a:rPr>
              <a:t>revenus </a:t>
            </a:r>
            <a:r>
              <a:rPr lang="fr-FR" dirty="0">
                <a:solidFill>
                  <a:srgbClr val="0070C0"/>
                </a:solidFill>
                <a:ea typeface="Yu Mincho Light" panose="020B0400000000000000" pitchFamily="18" charset="-128"/>
                <a:sym typeface="Wingdings" panose="05000000000000000000" pitchFamily="2" charset="2"/>
              </a:rPr>
              <a:t>importants.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E2FAD2A-9E12-46DD-BB63-46C7FD4D6D1F}"/>
              </a:ext>
            </a:extLst>
          </p:cNvPr>
          <p:cNvSpPr txBox="1"/>
          <p:nvPr/>
        </p:nvSpPr>
        <p:spPr>
          <a:xfrm>
            <a:off x="590024" y="1932273"/>
            <a:ext cx="1128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Très présente dans les </a:t>
            </a:r>
            <a:r>
              <a:rPr lang="fr-FR" b="1" dirty="0">
                <a:solidFill>
                  <a:srgbClr val="0070C0"/>
                </a:solidFill>
              </a:rPr>
              <a:t>milieux politiques </a:t>
            </a:r>
            <a:r>
              <a:rPr lang="fr-FR" dirty="0">
                <a:solidFill>
                  <a:srgbClr val="0070C0"/>
                </a:solidFill>
              </a:rPr>
              <a:t>et la </a:t>
            </a:r>
            <a:r>
              <a:rPr lang="fr-FR" b="1" dirty="0">
                <a:solidFill>
                  <a:srgbClr val="0070C0"/>
                </a:solidFill>
              </a:rPr>
              <a:t>haute administration </a:t>
            </a:r>
            <a:r>
              <a:rPr lang="fr-FR" dirty="0">
                <a:solidFill>
                  <a:srgbClr val="0070C0"/>
                </a:solidFill>
              </a:rPr>
              <a:t>(armée).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909CBFD-8253-4878-B420-E96F12868C61}"/>
              </a:ext>
            </a:extLst>
          </p:cNvPr>
          <p:cNvSpPr txBox="1"/>
          <p:nvPr/>
        </p:nvSpPr>
        <p:spPr>
          <a:xfrm>
            <a:off x="1316861" y="2481488"/>
            <a:ext cx="934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avec </a:t>
            </a:r>
            <a:r>
              <a:rPr lang="fr-FR" b="1" dirty="0">
                <a:solidFill>
                  <a:srgbClr val="0070C0"/>
                </a:solidFill>
              </a:rPr>
              <a:t>haute bourgeoisie </a:t>
            </a:r>
            <a:r>
              <a:rPr lang="fr-FR" dirty="0">
                <a:solidFill>
                  <a:srgbClr val="0070C0"/>
                </a:solidFill>
              </a:rPr>
              <a:t>(mariage, investissement dans des entreprises).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72CC7E4-C3BA-4740-BBA9-5D69287E6150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De nouvelles élites au sommet de la société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7E915C-1B12-4EC1-985E-8A96237C8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971" y="2498379"/>
            <a:ext cx="666890" cy="505377"/>
          </a:xfrm>
          <a:prstGeom prst="rect">
            <a:avLst/>
          </a:prstGeom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9907E852-D148-4069-82B1-C1E96422FA09}"/>
              </a:ext>
            </a:extLst>
          </p:cNvPr>
          <p:cNvSpPr/>
          <p:nvPr/>
        </p:nvSpPr>
        <p:spPr>
          <a:xfrm>
            <a:off x="7262648" y="3490502"/>
            <a:ext cx="4885899" cy="333565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0179F32-FD4C-4A97-A708-CD3498005DB0}"/>
              </a:ext>
            </a:extLst>
          </p:cNvPr>
          <p:cNvSpPr txBox="1"/>
          <p:nvPr/>
        </p:nvSpPr>
        <p:spPr>
          <a:xfrm>
            <a:off x="7262648" y="2983952"/>
            <a:ext cx="48858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Calibri"/>
                <a:cs typeface="Calibri"/>
              </a:rPr>
              <a:t>Réunion </a:t>
            </a:r>
            <a:r>
              <a:rPr sz="1600" i="1" dirty="0">
                <a:latin typeface="Calibri"/>
                <a:cs typeface="Calibri"/>
              </a:rPr>
              <a:t>de </a:t>
            </a:r>
            <a:r>
              <a:rPr sz="1600" i="1" spc="-5" dirty="0">
                <a:latin typeface="Calibri"/>
                <a:cs typeface="Calibri"/>
              </a:rPr>
              <a:t>famille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lang="fr-FR" sz="1600" spc="-5" dirty="0">
                <a:cs typeface="Calibri"/>
              </a:rPr>
              <a:t>Frédéric Bazille, </a:t>
            </a:r>
            <a:r>
              <a:rPr sz="1600" spc="-5" dirty="0">
                <a:latin typeface="Calibri"/>
                <a:cs typeface="Calibri"/>
              </a:rPr>
              <a:t>1867-1868,  </a:t>
            </a:r>
            <a:r>
              <a:rPr sz="1600" dirty="0">
                <a:latin typeface="Calibri"/>
                <a:cs typeface="Calibri"/>
              </a:rPr>
              <a:t>152 x 230 </a:t>
            </a:r>
            <a:r>
              <a:rPr sz="1600" spc="-5" dirty="0">
                <a:latin typeface="Calibri"/>
                <a:cs typeface="Calibri"/>
              </a:rPr>
              <a:t>cm, </a:t>
            </a:r>
            <a:r>
              <a:rPr sz="1600" spc="-10" dirty="0">
                <a:latin typeface="Calibri"/>
                <a:cs typeface="Calibri"/>
              </a:rPr>
              <a:t>Paris, </a:t>
            </a:r>
            <a:r>
              <a:rPr sz="1600" spc="-5" dirty="0" err="1">
                <a:latin typeface="Calibri"/>
                <a:cs typeface="Calibri"/>
              </a:rPr>
              <a:t>musée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d’Orsay</a:t>
            </a:r>
            <a:r>
              <a:rPr lang="fr-FR" sz="1600" spc="-30" dirty="0">
                <a:latin typeface="Calibri"/>
                <a:cs typeface="Calibri"/>
              </a:rPr>
              <a:t> (Paris)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-15562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4BBDD-8470-4A5D-BA58-AA0C52285048}"/>
              </a:ext>
            </a:extLst>
          </p:cNvPr>
          <p:cNvSpPr/>
          <p:nvPr/>
        </p:nvSpPr>
        <p:spPr>
          <a:xfrm>
            <a:off x="2755504" y="2846600"/>
            <a:ext cx="1100146" cy="2549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5E6A4-F8D1-405F-BC9E-B8843C733A80}"/>
              </a:ext>
            </a:extLst>
          </p:cNvPr>
          <p:cNvSpPr/>
          <p:nvPr/>
        </p:nvSpPr>
        <p:spPr>
          <a:xfrm>
            <a:off x="1337187" y="678426"/>
            <a:ext cx="1711815" cy="2749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1B5811-E021-4BDC-AB71-B06F04D86A74}"/>
              </a:ext>
            </a:extLst>
          </p:cNvPr>
          <p:cNvSpPr txBox="1"/>
          <p:nvPr/>
        </p:nvSpPr>
        <p:spPr>
          <a:xfrm>
            <a:off x="345440" y="90624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</a:t>
            </a:r>
            <a:r>
              <a:rPr lang="fr-FR" b="1" i="1" dirty="0"/>
              <a:t>La haute bourgeoisie est la catégorie sociale conquérante de la fin du XIXe siècle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E90FBD-05B0-40CD-8B95-C2D13E0A2A00}"/>
              </a:ext>
            </a:extLst>
          </p:cNvPr>
          <p:cNvSpPr/>
          <p:nvPr/>
        </p:nvSpPr>
        <p:spPr>
          <a:xfrm>
            <a:off x="649016" y="449447"/>
            <a:ext cx="11516537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>
                <a:solidFill>
                  <a:srgbClr val="FF0000"/>
                </a:solidFill>
              </a:rPr>
              <a:t>Déf</a:t>
            </a:r>
            <a:r>
              <a:rPr lang="fr-FR" b="1" dirty="0">
                <a:solidFill>
                  <a:srgbClr val="FF0000"/>
                </a:solidFill>
              </a:rPr>
              <a:t>° : </a:t>
            </a:r>
            <a:r>
              <a:rPr lang="fr-FR" b="1" u="sng" dirty="0">
                <a:solidFill>
                  <a:srgbClr val="FF0000"/>
                </a:solidFill>
              </a:rPr>
              <a:t>haute bourgeoisie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2569EF-F02E-424E-A51C-E1633AC53DC9}"/>
              </a:ext>
            </a:extLst>
          </p:cNvPr>
          <p:cNvSpPr txBox="1"/>
          <p:nvPr/>
        </p:nvSpPr>
        <p:spPr>
          <a:xfrm>
            <a:off x="675464" y="2787460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= Développement du </a:t>
            </a:r>
            <a:r>
              <a:rPr lang="fr-FR" b="1" u="sng" dirty="0">
                <a:solidFill>
                  <a:srgbClr val="FF0000"/>
                </a:solidFill>
              </a:rPr>
              <a:t>capitalisme</a:t>
            </a:r>
            <a:r>
              <a:rPr lang="fr-FR" dirty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7E056D-84F7-4502-A0FA-F06AB51BE9C9}"/>
              </a:ext>
            </a:extLst>
          </p:cNvPr>
          <p:cNvSpPr txBox="1"/>
          <p:nvPr/>
        </p:nvSpPr>
        <p:spPr>
          <a:xfrm>
            <a:off x="675463" y="3396084"/>
            <a:ext cx="1149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Reproduit le </a:t>
            </a:r>
            <a:r>
              <a:rPr lang="fr-FR" b="1" dirty="0">
                <a:solidFill>
                  <a:srgbClr val="0070C0"/>
                </a:solidFill>
              </a:rPr>
              <a:t>modèle social de l’aristocratie </a:t>
            </a:r>
            <a:r>
              <a:rPr lang="fr-FR" dirty="0">
                <a:solidFill>
                  <a:srgbClr val="0070C0"/>
                </a:solidFill>
              </a:rPr>
              <a:t>: hôtel particuliers en ville, châteaux à la campagne, emploi de domestiques… 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052227-5E9D-41DF-B64F-FD92D322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4" y="1641992"/>
            <a:ext cx="662110" cy="662110"/>
          </a:xfrm>
          <a:prstGeom prst="rect">
            <a:avLst/>
          </a:prstGeom>
        </p:spPr>
      </p:pic>
      <p:grpSp>
        <p:nvGrpSpPr>
          <p:cNvPr id="67" name="Groupe 66">
            <a:extLst>
              <a:ext uri="{FF2B5EF4-FFF2-40B4-BE49-F238E27FC236}">
                <a16:creationId xmlns:a16="http://schemas.microsoft.com/office/drawing/2014/main" id="{794A7F12-21F5-45D6-A5E3-EE6CB1640DC4}"/>
              </a:ext>
            </a:extLst>
          </p:cNvPr>
          <p:cNvGrpSpPr/>
          <p:nvPr/>
        </p:nvGrpSpPr>
        <p:grpSpPr>
          <a:xfrm>
            <a:off x="4282441" y="1701130"/>
            <a:ext cx="764608" cy="646331"/>
            <a:chOff x="4135079" y="1486690"/>
            <a:chExt cx="834221" cy="729113"/>
          </a:xfrm>
        </p:grpSpPr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C03EFA16-AB28-4C31-9D92-B66A5D51BF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35079" y="1486690"/>
              <a:ext cx="653947" cy="703529"/>
              <a:chOff x="180" y="1765"/>
              <a:chExt cx="488" cy="525"/>
            </a:xfrm>
          </p:grpSpPr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AA05979A-5A92-4BDF-8A94-D2A91AF8A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" y="1777"/>
                <a:ext cx="29" cy="496"/>
              </a:xfrm>
              <a:custGeom>
                <a:avLst/>
                <a:gdLst>
                  <a:gd name="T0" fmla="*/ 85 w 20"/>
                  <a:gd name="T1" fmla="*/ 2195 h 256"/>
                  <a:gd name="T2" fmla="*/ 0 w 20"/>
                  <a:gd name="T3" fmla="*/ 2108 h 256"/>
                  <a:gd name="T4" fmla="*/ 0 w 20"/>
                  <a:gd name="T5" fmla="*/ 88 h 256"/>
                  <a:gd name="T6" fmla="*/ 85 w 20"/>
                  <a:gd name="T7" fmla="*/ 0 h 256"/>
                  <a:gd name="T8" fmla="*/ 162 w 20"/>
                  <a:gd name="T9" fmla="*/ 88 h 256"/>
                  <a:gd name="T10" fmla="*/ 162 w 20"/>
                  <a:gd name="T11" fmla="*/ 2108 h 256"/>
                  <a:gd name="T12" fmla="*/ 85 w 20"/>
                  <a:gd name="T13" fmla="*/ 2195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6">
                    <a:moveTo>
                      <a:pt x="10" y="256"/>
                    </a:moveTo>
                    <a:cubicBezTo>
                      <a:pt x="5" y="256"/>
                      <a:pt x="0" y="252"/>
                      <a:pt x="0" y="2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20" y="252"/>
                      <a:pt x="16" y="256"/>
                      <a:pt x="10" y="25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Freeform 63">
                <a:extLst>
                  <a:ext uri="{FF2B5EF4-FFF2-40B4-BE49-F238E27FC236}">
                    <a16:creationId xmlns:a16="http://schemas.microsoft.com/office/drawing/2014/main" id="{6E7C5E6C-F219-491C-B808-F2BA35AE6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2263"/>
                <a:ext cx="171" cy="27"/>
              </a:xfrm>
              <a:custGeom>
                <a:avLst/>
                <a:gdLst>
                  <a:gd name="T0" fmla="*/ 980 w 126"/>
                  <a:gd name="T1" fmla="*/ 162 h 20"/>
                  <a:gd name="T2" fmla="*/ 88 w 126"/>
                  <a:gd name="T3" fmla="*/ 162 h 20"/>
                  <a:gd name="T4" fmla="*/ 0 w 126"/>
                  <a:gd name="T5" fmla="*/ 85 h 20"/>
                  <a:gd name="T6" fmla="*/ 88 w 126"/>
                  <a:gd name="T7" fmla="*/ 0 h 20"/>
                  <a:gd name="T8" fmla="*/ 980 w 126"/>
                  <a:gd name="T9" fmla="*/ 0 h 20"/>
                  <a:gd name="T10" fmla="*/ 1071 w 126"/>
                  <a:gd name="T11" fmla="*/ 85 h 20"/>
                  <a:gd name="T12" fmla="*/ 980 w 126"/>
                  <a:gd name="T13" fmla="*/ 16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20">
                    <a:moveTo>
                      <a:pt x="1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1" y="0"/>
                      <a:pt x="126" y="4"/>
                      <a:pt x="126" y="10"/>
                    </a:cubicBezTo>
                    <a:cubicBezTo>
                      <a:pt x="126" y="15"/>
                      <a:pt x="121" y="20"/>
                      <a:pt x="116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64">
                <a:extLst>
                  <a:ext uri="{FF2B5EF4-FFF2-40B4-BE49-F238E27FC236}">
                    <a16:creationId xmlns:a16="http://schemas.microsoft.com/office/drawing/2014/main" id="{72CB6130-E654-4EAF-AAD2-37634365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1765"/>
                <a:ext cx="336" cy="79"/>
              </a:xfrm>
              <a:custGeom>
                <a:avLst/>
                <a:gdLst>
                  <a:gd name="T0" fmla="*/ 88 w 247"/>
                  <a:gd name="T1" fmla="*/ 504 h 58"/>
                  <a:gd name="T2" fmla="*/ 0 w 247"/>
                  <a:gd name="T3" fmla="*/ 426 h 58"/>
                  <a:gd name="T4" fmla="*/ 76 w 247"/>
                  <a:gd name="T5" fmla="*/ 334 h 58"/>
                  <a:gd name="T6" fmla="*/ 2017 w 247"/>
                  <a:gd name="T7" fmla="*/ 1 h 58"/>
                  <a:gd name="T8" fmla="*/ 2122 w 247"/>
                  <a:gd name="T9" fmla="*/ 76 h 58"/>
                  <a:gd name="T10" fmla="*/ 2054 w 247"/>
                  <a:gd name="T11" fmla="*/ 188 h 58"/>
                  <a:gd name="T12" fmla="*/ 103 w 247"/>
                  <a:gd name="T13" fmla="*/ 504 h 58"/>
                  <a:gd name="T14" fmla="*/ 88 w 247"/>
                  <a:gd name="T15" fmla="*/ 50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7" h="58">
                    <a:moveTo>
                      <a:pt x="10" y="58"/>
                    </a:moveTo>
                    <a:cubicBezTo>
                      <a:pt x="5" y="58"/>
                      <a:pt x="1" y="54"/>
                      <a:pt x="0" y="49"/>
                    </a:cubicBezTo>
                    <a:cubicBezTo>
                      <a:pt x="0" y="44"/>
                      <a:pt x="3" y="39"/>
                      <a:pt x="9" y="38"/>
                    </a:cubicBezTo>
                    <a:cubicBezTo>
                      <a:pt x="234" y="1"/>
                      <a:pt x="234" y="1"/>
                      <a:pt x="234" y="1"/>
                    </a:cubicBezTo>
                    <a:cubicBezTo>
                      <a:pt x="240" y="0"/>
                      <a:pt x="245" y="4"/>
                      <a:pt x="246" y="9"/>
                    </a:cubicBezTo>
                    <a:cubicBezTo>
                      <a:pt x="247" y="15"/>
                      <a:pt x="243" y="20"/>
                      <a:pt x="238" y="21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1" y="58"/>
                      <a:pt x="11" y="58"/>
                      <a:pt x="10" y="5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Freeform 65">
                <a:extLst>
                  <a:ext uri="{FF2B5EF4-FFF2-40B4-BE49-F238E27FC236}">
                    <a16:creationId xmlns:a16="http://schemas.microsoft.com/office/drawing/2014/main" id="{6653ADF2-98BF-47AB-8FAA-DF28A660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1815"/>
                <a:ext cx="93" cy="160"/>
              </a:xfrm>
              <a:custGeom>
                <a:avLst/>
                <a:gdLst>
                  <a:gd name="T0" fmla="*/ 98 w 69"/>
                  <a:gd name="T1" fmla="*/ 995 h 118"/>
                  <a:gd name="T2" fmla="*/ 54 w 69"/>
                  <a:gd name="T3" fmla="*/ 988 h 118"/>
                  <a:gd name="T4" fmla="*/ 22 w 69"/>
                  <a:gd name="T5" fmla="*/ 875 h 118"/>
                  <a:gd name="T6" fmla="*/ 392 w 69"/>
                  <a:gd name="T7" fmla="*/ 56 h 118"/>
                  <a:gd name="T8" fmla="*/ 501 w 69"/>
                  <a:gd name="T9" fmla="*/ 16 h 118"/>
                  <a:gd name="T10" fmla="*/ 539 w 69"/>
                  <a:gd name="T11" fmla="*/ 125 h 118"/>
                  <a:gd name="T12" fmla="*/ 168 w 69"/>
                  <a:gd name="T13" fmla="*/ 944 h 118"/>
                  <a:gd name="T14" fmla="*/ 98 w 69"/>
                  <a:gd name="T15" fmla="*/ 995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118">
                    <a:moveTo>
                      <a:pt x="12" y="118"/>
                    </a:moveTo>
                    <a:cubicBezTo>
                      <a:pt x="10" y="118"/>
                      <a:pt x="9" y="118"/>
                      <a:pt x="7" y="117"/>
                    </a:cubicBezTo>
                    <a:cubicBezTo>
                      <a:pt x="2" y="114"/>
                      <a:pt x="0" y="109"/>
                      <a:pt x="3" y="10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51" y="2"/>
                      <a:pt x="57" y="0"/>
                      <a:pt x="62" y="2"/>
                    </a:cubicBezTo>
                    <a:cubicBezTo>
                      <a:pt x="67" y="4"/>
                      <a:pt x="69" y="10"/>
                      <a:pt x="67" y="15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19" y="116"/>
                      <a:pt x="15" y="118"/>
                      <a:pt x="12" y="1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Freeform 66">
                <a:extLst>
                  <a:ext uri="{FF2B5EF4-FFF2-40B4-BE49-F238E27FC236}">
                    <a16:creationId xmlns:a16="http://schemas.microsoft.com/office/drawing/2014/main" id="{E4F2B7A2-6FB3-4B1F-9286-8B46B886D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" y="1766"/>
                <a:ext cx="93" cy="161"/>
              </a:xfrm>
              <a:custGeom>
                <a:avLst/>
                <a:gdLst>
                  <a:gd name="T0" fmla="*/ 89 w 69"/>
                  <a:gd name="T1" fmla="*/ 1038 h 118"/>
                  <a:gd name="T2" fmla="*/ 54 w 69"/>
                  <a:gd name="T3" fmla="*/ 1030 h 118"/>
                  <a:gd name="T4" fmla="*/ 16 w 69"/>
                  <a:gd name="T5" fmla="*/ 920 h 118"/>
                  <a:gd name="T6" fmla="*/ 392 w 69"/>
                  <a:gd name="T7" fmla="*/ 65 h 118"/>
                  <a:gd name="T8" fmla="*/ 495 w 69"/>
                  <a:gd name="T9" fmla="*/ 19 h 118"/>
                  <a:gd name="T10" fmla="*/ 534 w 69"/>
                  <a:gd name="T11" fmla="*/ 127 h 118"/>
                  <a:gd name="T12" fmla="*/ 162 w 69"/>
                  <a:gd name="T13" fmla="*/ 989 h 118"/>
                  <a:gd name="T14" fmla="*/ 89 w 69"/>
                  <a:gd name="T15" fmla="*/ 1038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118">
                    <a:moveTo>
                      <a:pt x="11" y="118"/>
                    </a:moveTo>
                    <a:cubicBezTo>
                      <a:pt x="10" y="118"/>
                      <a:pt x="8" y="118"/>
                      <a:pt x="7" y="117"/>
                    </a:cubicBezTo>
                    <a:cubicBezTo>
                      <a:pt x="2" y="114"/>
                      <a:pt x="0" y="109"/>
                      <a:pt x="2" y="10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51" y="2"/>
                      <a:pt x="56" y="0"/>
                      <a:pt x="61" y="2"/>
                    </a:cubicBezTo>
                    <a:cubicBezTo>
                      <a:pt x="66" y="4"/>
                      <a:pt x="69" y="10"/>
                      <a:pt x="66" y="15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19" y="116"/>
                      <a:pt x="15" y="118"/>
                      <a:pt x="11" y="1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2" name="Freeform 67">
                <a:extLst>
                  <a:ext uri="{FF2B5EF4-FFF2-40B4-BE49-F238E27FC236}">
                    <a16:creationId xmlns:a16="http://schemas.microsoft.com/office/drawing/2014/main" id="{2F51FE94-D87D-4EE8-8529-AAE0FABDB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766"/>
                <a:ext cx="92" cy="161"/>
              </a:xfrm>
              <a:custGeom>
                <a:avLst/>
                <a:gdLst>
                  <a:gd name="T0" fmla="*/ 472 w 68"/>
                  <a:gd name="T1" fmla="*/ 1038 h 118"/>
                  <a:gd name="T2" fmla="*/ 399 w 68"/>
                  <a:gd name="T3" fmla="*/ 989 h 118"/>
                  <a:gd name="T4" fmla="*/ 16 w 68"/>
                  <a:gd name="T5" fmla="*/ 127 h 118"/>
                  <a:gd name="T6" fmla="*/ 55 w 68"/>
                  <a:gd name="T7" fmla="*/ 19 h 118"/>
                  <a:gd name="T8" fmla="*/ 168 w 68"/>
                  <a:gd name="T9" fmla="*/ 65 h 118"/>
                  <a:gd name="T10" fmla="*/ 541 w 68"/>
                  <a:gd name="T11" fmla="*/ 920 h 118"/>
                  <a:gd name="T12" fmla="*/ 510 w 68"/>
                  <a:gd name="T13" fmla="*/ 1030 h 118"/>
                  <a:gd name="T14" fmla="*/ 472 w 68"/>
                  <a:gd name="T15" fmla="*/ 1038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118">
                    <a:moveTo>
                      <a:pt x="57" y="118"/>
                    </a:moveTo>
                    <a:cubicBezTo>
                      <a:pt x="53" y="118"/>
                      <a:pt x="50" y="116"/>
                      <a:pt x="48" y="1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2" y="4"/>
                      <a:pt x="7" y="2"/>
                    </a:cubicBezTo>
                    <a:cubicBezTo>
                      <a:pt x="12" y="0"/>
                      <a:pt x="18" y="2"/>
                      <a:pt x="20" y="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109"/>
                      <a:pt x="66" y="114"/>
                      <a:pt x="61" y="117"/>
                    </a:cubicBezTo>
                    <a:cubicBezTo>
                      <a:pt x="60" y="118"/>
                      <a:pt x="58" y="118"/>
                      <a:pt x="57" y="1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id="{967D068C-3CA8-4157-8D7B-786D7D234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1815"/>
                <a:ext cx="93" cy="160"/>
              </a:xfrm>
              <a:custGeom>
                <a:avLst/>
                <a:gdLst>
                  <a:gd name="T0" fmla="*/ 464 w 69"/>
                  <a:gd name="T1" fmla="*/ 995 h 118"/>
                  <a:gd name="T2" fmla="*/ 392 w 69"/>
                  <a:gd name="T3" fmla="*/ 944 h 118"/>
                  <a:gd name="T4" fmla="*/ 16 w 69"/>
                  <a:gd name="T5" fmla="*/ 125 h 118"/>
                  <a:gd name="T6" fmla="*/ 54 w 69"/>
                  <a:gd name="T7" fmla="*/ 16 h 118"/>
                  <a:gd name="T8" fmla="*/ 162 w 69"/>
                  <a:gd name="T9" fmla="*/ 56 h 118"/>
                  <a:gd name="T10" fmla="*/ 534 w 69"/>
                  <a:gd name="T11" fmla="*/ 875 h 118"/>
                  <a:gd name="T12" fmla="*/ 495 w 69"/>
                  <a:gd name="T13" fmla="*/ 988 h 118"/>
                  <a:gd name="T14" fmla="*/ 464 w 69"/>
                  <a:gd name="T15" fmla="*/ 995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118">
                    <a:moveTo>
                      <a:pt x="57" y="118"/>
                    </a:moveTo>
                    <a:cubicBezTo>
                      <a:pt x="53" y="118"/>
                      <a:pt x="50" y="116"/>
                      <a:pt x="48" y="1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2" y="4"/>
                      <a:pt x="7" y="2"/>
                    </a:cubicBezTo>
                    <a:cubicBezTo>
                      <a:pt x="12" y="0"/>
                      <a:pt x="18" y="2"/>
                      <a:pt x="20" y="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9" y="109"/>
                      <a:pt x="66" y="114"/>
                      <a:pt x="61" y="117"/>
                    </a:cubicBezTo>
                    <a:cubicBezTo>
                      <a:pt x="60" y="118"/>
                      <a:pt x="59" y="118"/>
                      <a:pt x="57" y="1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9A4FA0FA-D1CF-45F3-868B-79F5717F44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" y="1959"/>
                <a:ext cx="192" cy="90"/>
              </a:xfrm>
              <a:custGeom>
                <a:avLst/>
                <a:gdLst>
                  <a:gd name="T0" fmla="*/ 606 w 141"/>
                  <a:gd name="T1" fmla="*/ 580 h 66"/>
                  <a:gd name="T2" fmla="*/ 0 w 141"/>
                  <a:gd name="T3" fmla="*/ 89 h 66"/>
                  <a:gd name="T4" fmla="*/ 89 w 141"/>
                  <a:gd name="T5" fmla="*/ 0 h 66"/>
                  <a:gd name="T6" fmla="*/ 1133 w 141"/>
                  <a:gd name="T7" fmla="*/ 0 h 66"/>
                  <a:gd name="T8" fmla="*/ 1220 w 141"/>
                  <a:gd name="T9" fmla="*/ 89 h 66"/>
                  <a:gd name="T10" fmla="*/ 606 w 141"/>
                  <a:gd name="T11" fmla="*/ 580 h 66"/>
                  <a:gd name="T12" fmla="*/ 217 w 141"/>
                  <a:gd name="T13" fmla="*/ 173 h 66"/>
                  <a:gd name="T14" fmla="*/ 606 w 141"/>
                  <a:gd name="T15" fmla="*/ 405 h 66"/>
                  <a:gd name="T16" fmla="*/ 1006 w 141"/>
                  <a:gd name="T17" fmla="*/ 173 h 66"/>
                  <a:gd name="T18" fmla="*/ 217 w 141"/>
                  <a:gd name="T19" fmla="*/ 173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66">
                    <a:moveTo>
                      <a:pt x="70" y="66"/>
                    </a:moveTo>
                    <a:cubicBezTo>
                      <a:pt x="37" y="66"/>
                      <a:pt x="0" y="33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6" y="0"/>
                      <a:pt x="141" y="5"/>
                      <a:pt x="141" y="10"/>
                    </a:cubicBezTo>
                    <a:cubicBezTo>
                      <a:pt x="141" y="33"/>
                      <a:pt x="104" y="66"/>
                      <a:pt x="70" y="66"/>
                    </a:cubicBezTo>
                    <a:close/>
                    <a:moveTo>
                      <a:pt x="25" y="20"/>
                    </a:moveTo>
                    <a:cubicBezTo>
                      <a:pt x="33" y="31"/>
                      <a:pt x="51" y="46"/>
                      <a:pt x="70" y="46"/>
                    </a:cubicBezTo>
                    <a:cubicBezTo>
                      <a:pt x="89" y="46"/>
                      <a:pt x="107" y="31"/>
                      <a:pt x="116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id="{7588CD9A-1EDD-4DBF-9827-C529FC7B8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" y="1910"/>
                <a:ext cx="192" cy="90"/>
              </a:xfrm>
              <a:custGeom>
                <a:avLst/>
                <a:gdLst>
                  <a:gd name="T0" fmla="*/ 606 w 141"/>
                  <a:gd name="T1" fmla="*/ 580 h 66"/>
                  <a:gd name="T2" fmla="*/ 0 w 141"/>
                  <a:gd name="T3" fmla="*/ 89 h 66"/>
                  <a:gd name="T4" fmla="*/ 89 w 141"/>
                  <a:gd name="T5" fmla="*/ 0 h 66"/>
                  <a:gd name="T6" fmla="*/ 1133 w 141"/>
                  <a:gd name="T7" fmla="*/ 0 h 66"/>
                  <a:gd name="T8" fmla="*/ 1220 w 141"/>
                  <a:gd name="T9" fmla="*/ 89 h 66"/>
                  <a:gd name="T10" fmla="*/ 606 w 141"/>
                  <a:gd name="T11" fmla="*/ 580 h 66"/>
                  <a:gd name="T12" fmla="*/ 217 w 141"/>
                  <a:gd name="T13" fmla="*/ 173 h 66"/>
                  <a:gd name="T14" fmla="*/ 606 w 141"/>
                  <a:gd name="T15" fmla="*/ 405 h 66"/>
                  <a:gd name="T16" fmla="*/ 1006 w 141"/>
                  <a:gd name="T17" fmla="*/ 173 h 66"/>
                  <a:gd name="T18" fmla="*/ 217 w 141"/>
                  <a:gd name="T19" fmla="*/ 173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66">
                    <a:moveTo>
                      <a:pt x="70" y="66"/>
                    </a:moveTo>
                    <a:cubicBezTo>
                      <a:pt x="37" y="66"/>
                      <a:pt x="0" y="33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7" y="0"/>
                      <a:pt x="141" y="5"/>
                      <a:pt x="141" y="10"/>
                    </a:cubicBezTo>
                    <a:cubicBezTo>
                      <a:pt x="141" y="33"/>
                      <a:pt x="104" y="66"/>
                      <a:pt x="70" y="66"/>
                    </a:cubicBezTo>
                    <a:close/>
                    <a:moveTo>
                      <a:pt x="25" y="20"/>
                    </a:moveTo>
                    <a:cubicBezTo>
                      <a:pt x="33" y="31"/>
                      <a:pt x="52" y="46"/>
                      <a:pt x="70" y="46"/>
                    </a:cubicBezTo>
                    <a:cubicBezTo>
                      <a:pt x="89" y="46"/>
                      <a:pt x="108" y="31"/>
                      <a:pt x="116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39D51F7A-1AF7-4CB9-85FC-47912C88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558" y="1809061"/>
              <a:ext cx="406742" cy="406742"/>
            </a:xfrm>
            <a:prstGeom prst="rect">
              <a:avLst/>
            </a:prstGeom>
          </p:spPr>
        </p:pic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93CAA5DF-4325-4461-8C01-01333EF31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8" y="1517739"/>
            <a:ext cx="784204" cy="784204"/>
          </a:xfrm>
          <a:prstGeom prst="rect">
            <a:avLst/>
          </a:prstGeom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8636B998-2C2D-4DF5-889A-A829199D3452}"/>
              </a:ext>
            </a:extLst>
          </p:cNvPr>
          <p:cNvGrpSpPr/>
          <p:nvPr/>
        </p:nvGrpSpPr>
        <p:grpSpPr>
          <a:xfrm>
            <a:off x="3049002" y="1641992"/>
            <a:ext cx="973598" cy="764608"/>
            <a:chOff x="3265087" y="1619153"/>
            <a:chExt cx="973598" cy="764608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12A1E9CA-1084-4B82-8F3C-29503AAD9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087" y="1619153"/>
              <a:ext cx="764608" cy="76460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350F6229-8196-4FC6-A7CC-DEED0877D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232" y="1949809"/>
              <a:ext cx="331453" cy="331453"/>
            </a:xfrm>
            <a:prstGeom prst="rect">
              <a:avLst/>
            </a:prstGeom>
          </p:spPr>
        </p:pic>
      </p:grpSp>
      <p:pic>
        <p:nvPicPr>
          <p:cNvPr id="70" name="Image 69">
            <a:extLst>
              <a:ext uri="{FF2B5EF4-FFF2-40B4-BE49-F238E27FC236}">
                <a16:creationId xmlns:a16="http://schemas.microsoft.com/office/drawing/2014/main" id="{9DAEE54E-97C0-446A-BDFF-0367E4537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85" y="1473369"/>
            <a:ext cx="1045123" cy="1045123"/>
          </a:xfrm>
          <a:prstGeom prst="rect">
            <a:avLst/>
          </a:prstGeom>
        </p:spPr>
      </p:pic>
      <p:sp>
        <p:nvSpPr>
          <p:cNvPr id="71" name="Flèche : droite 70">
            <a:extLst>
              <a:ext uri="{FF2B5EF4-FFF2-40B4-BE49-F238E27FC236}">
                <a16:creationId xmlns:a16="http://schemas.microsoft.com/office/drawing/2014/main" id="{0109C316-A19B-45B7-B473-30D1B79143FA}"/>
              </a:ext>
            </a:extLst>
          </p:cNvPr>
          <p:cNvSpPr/>
          <p:nvPr/>
        </p:nvSpPr>
        <p:spPr>
          <a:xfrm>
            <a:off x="5590634" y="1758423"/>
            <a:ext cx="630563" cy="475016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object 12">
            <a:extLst>
              <a:ext uri="{FF2B5EF4-FFF2-40B4-BE49-F238E27FC236}">
                <a16:creationId xmlns:a16="http://schemas.microsoft.com/office/drawing/2014/main" id="{F658A0B9-0DDD-4F1C-9A05-4A5B312E4844}"/>
              </a:ext>
            </a:extLst>
          </p:cNvPr>
          <p:cNvSpPr/>
          <p:nvPr/>
        </p:nvSpPr>
        <p:spPr>
          <a:xfrm>
            <a:off x="8231339" y="3929109"/>
            <a:ext cx="3890814" cy="289714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>
            <a:extLst>
              <a:ext uri="{FF2B5EF4-FFF2-40B4-BE49-F238E27FC236}">
                <a16:creationId xmlns:a16="http://schemas.microsoft.com/office/drawing/2014/main" id="{D992F321-2F4F-498D-82B6-FFCA9C0B9165}"/>
              </a:ext>
            </a:extLst>
          </p:cNvPr>
          <p:cNvSpPr txBox="1"/>
          <p:nvPr/>
        </p:nvSpPr>
        <p:spPr>
          <a:xfrm>
            <a:off x="4400351" y="6320099"/>
            <a:ext cx="37949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Henri Adrien </a:t>
            </a:r>
            <a:r>
              <a:rPr sz="1600" spc="-15" dirty="0">
                <a:latin typeface="Calibri"/>
                <a:cs typeface="Calibri"/>
              </a:rPr>
              <a:t>Tanoux, </a:t>
            </a:r>
            <a:r>
              <a:rPr sz="1600" i="1" spc="-20" dirty="0">
                <a:latin typeface="Calibri"/>
                <a:cs typeface="Calibri"/>
              </a:rPr>
              <a:t>L’heure </a:t>
            </a:r>
            <a:r>
              <a:rPr sz="1600" i="1" dirty="0">
                <a:latin typeface="Calibri"/>
                <a:cs typeface="Calibri"/>
              </a:rPr>
              <a:t>du thé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1904,</a:t>
            </a:r>
            <a:r>
              <a:rPr lang="fr-FR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73 </a:t>
            </a:r>
            <a:r>
              <a:rPr sz="1600" spc="-5" dirty="0">
                <a:latin typeface="Calibri"/>
                <a:cs typeface="Calibri"/>
              </a:rPr>
              <a:t>cm </a:t>
            </a:r>
            <a:r>
              <a:rPr sz="1600" dirty="0">
                <a:latin typeface="Calibri"/>
                <a:cs typeface="Calibri"/>
              </a:rPr>
              <a:t>x 51 </a:t>
            </a:r>
            <a:r>
              <a:rPr sz="1600" spc="-5" dirty="0">
                <a:latin typeface="Calibri"/>
                <a:cs typeface="Calibri"/>
              </a:rPr>
              <a:t>cm, Londres, collection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particulière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5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6" grpId="0"/>
      <p:bldP spid="7" grpId="0"/>
      <p:bldP spid="9" grpId="0"/>
      <p:bldP spid="71" grpId="0" animBg="1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-15562" y="-1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0E6C1-D3BC-4283-94C5-F9AD613E3F2B}"/>
              </a:ext>
            </a:extLst>
          </p:cNvPr>
          <p:cNvSpPr/>
          <p:nvPr/>
        </p:nvSpPr>
        <p:spPr>
          <a:xfrm>
            <a:off x="1786758" y="1896533"/>
            <a:ext cx="2280745" cy="316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1B5811-E021-4BDC-AB71-B06F04D86A74}"/>
              </a:ext>
            </a:extLst>
          </p:cNvPr>
          <p:cNvSpPr txBox="1"/>
          <p:nvPr/>
        </p:nvSpPr>
        <p:spPr>
          <a:xfrm>
            <a:off x="345440" y="90624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</a:t>
            </a:r>
            <a:r>
              <a:rPr lang="fr-FR" b="1" i="1" dirty="0"/>
              <a:t>Les classes moyennes voient aussi le jour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2569EF-F02E-424E-A51C-E1633AC53DC9}"/>
              </a:ext>
            </a:extLst>
          </p:cNvPr>
          <p:cNvSpPr txBox="1"/>
          <p:nvPr/>
        </p:nvSpPr>
        <p:spPr>
          <a:xfrm>
            <a:off x="675464" y="636159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Petite </a:t>
            </a:r>
            <a:r>
              <a:rPr lang="fr-FR" dirty="0">
                <a:solidFill>
                  <a:srgbClr val="0070C0"/>
                </a:solidFill>
              </a:rPr>
              <a:t>et</a:t>
            </a:r>
            <a:r>
              <a:rPr lang="fr-FR" b="1" dirty="0">
                <a:solidFill>
                  <a:srgbClr val="0070C0"/>
                </a:solidFill>
              </a:rPr>
              <a:t> moyenne bourgeoisie </a:t>
            </a:r>
            <a:r>
              <a:rPr lang="fr-FR" dirty="0">
                <a:solidFill>
                  <a:srgbClr val="0070C0"/>
                </a:solidFill>
              </a:rPr>
              <a:t>= groupe en pleine </a:t>
            </a:r>
            <a:r>
              <a:rPr lang="fr-FR" b="1" dirty="0">
                <a:solidFill>
                  <a:srgbClr val="0070C0"/>
                </a:solidFill>
              </a:rPr>
              <a:t>expansion</a:t>
            </a:r>
            <a:r>
              <a:rPr lang="fr-FR" dirty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E092DA-3032-4A16-A4E7-5CFE3CC2ABDC}"/>
              </a:ext>
            </a:extLst>
          </p:cNvPr>
          <p:cNvSpPr txBox="1"/>
          <p:nvPr/>
        </p:nvSpPr>
        <p:spPr>
          <a:xfrm>
            <a:off x="644340" y="1875514"/>
            <a:ext cx="1153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Soutient le </a:t>
            </a:r>
            <a:r>
              <a:rPr lang="fr-FR" b="1" u="sng" dirty="0">
                <a:solidFill>
                  <a:srgbClr val="FF0000"/>
                </a:solidFill>
              </a:rPr>
              <a:t>libéralisme économique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et croit aux vertus du </a:t>
            </a:r>
            <a:r>
              <a:rPr lang="fr-FR" b="1" dirty="0">
                <a:solidFill>
                  <a:srgbClr val="0070C0"/>
                </a:solidFill>
              </a:rPr>
              <a:t>mérite</a:t>
            </a:r>
            <a:r>
              <a:rPr lang="fr-FR" dirty="0">
                <a:solidFill>
                  <a:srgbClr val="0070C0"/>
                </a:solidFill>
              </a:rPr>
              <a:t> et de l’</a:t>
            </a:r>
            <a:r>
              <a:rPr lang="fr-FR" b="1" dirty="0">
                <a:solidFill>
                  <a:srgbClr val="0070C0"/>
                </a:solidFill>
              </a:rPr>
              <a:t>instruction</a:t>
            </a:r>
            <a:r>
              <a:rPr lang="fr-FR" dirty="0">
                <a:solidFill>
                  <a:srgbClr val="0070C0"/>
                </a:solidFill>
              </a:rPr>
              <a:t>.</a:t>
            </a:r>
            <a:endParaRPr lang="fr-FR" dirty="0"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02A43C7B-38CC-4336-90CC-758CC0673965}"/>
              </a:ext>
            </a:extLst>
          </p:cNvPr>
          <p:cNvSpPr/>
          <p:nvPr/>
        </p:nvSpPr>
        <p:spPr>
          <a:xfrm>
            <a:off x="8882742" y="2224809"/>
            <a:ext cx="3261038" cy="4600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862DE8CA-08C0-42D8-8A24-0494D980F487}"/>
              </a:ext>
            </a:extLst>
          </p:cNvPr>
          <p:cNvSpPr txBox="1"/>
          <p:nvPr/>
        </p:nvSpPr>
        <p:spPr>
          <a:xfrm>
            <a:off x="5552708" y="6093681"/>
            <a:ext cx="32610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Honoré </a:t>
            </a:r>
            <a:r>
              <a:rPr sz="1600" spc="-20" dirty="0">
                <a:latin typeface="Calibri"/>
                <a:cs typeface="Calibri"/>
              </a:rPr>
              <a:t>Daumier, </a:t>
            </a:r>
            <a:r>
              <a:rPr sz="1600" i="1" spc="-5" dirty="0">
                <a:latin typeface="Calibri"/>
                <a:cs typeface="Calibri"/>
              </a:rPr>
              <a:t>Les bons bourgeois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dirty="0">
                <a:latin typeface="Calibri"/>
                <a:cs typeface="Calibri"/>
              </a:rPr>
              <a:t>1846,  36 </a:t>
            </a:r>
            <a:r>
              <a:rPr sz="1600" spc="-5" dirty="0">
                <a:latin typeface="Calibri"/>
                <a:cs typeface="Calibri"/>
              </a:rPr>
              <a:t>cm </a:t>
            </a:r>
            <a:r>
              <a:rPr sz="1600" dirty="0">
                <a:latin typeface="Calibri"/>
                <a:cs typeface="Calibri"/>
              </a:rPr>
              <a:t>x 27 </a:t>
            </a:r>
            <a:r>
              <a:rPr sz="1600" spc="-5" dirty="0">
                <a:latin typeface="Calibri"/>
                <a:cs typeface="Calibri"/>
              </a:rPr>
              <a:t>cm, </a:t>
            </a:r>
            <a:r>
              <a:rPr sz="1600" spc="-10" dirty="0">
                <a:latin typeface="Calibri"/>
                <a:cs typeface="Calibri"/>
              </a:rPr>
              <a:t>Paris, </a:t>
            </a:r>
            <a:r>
              <a:rPr sz="1600" dirty="0">
                <a:latin typeface="Calibri"/>
                <a:cs typeface="Calibri"/>
              </a:rPr>
              <a:t>Musée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Carnavalet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9F06FA3-6D01-47A5-929C-73BDDBEDAE80}"/>
              </a:ext>
            </a:extLst>
          </p:cNvPr>
          <p:cNvSpPr txBox="1"/>
          <p:nvPr/>
        </p:nvSpPr>
        <p:spPr>
          <a:xfrm>
            <a:off x="659902" y="1216562"/>
            <a:ext cx="1151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Diversité </a:t>
            </a:r>
            <a:r>
              <a:rPr lang="fr-FR" dirty="0">
                <a:solidFill>
                  <a:srgbClr val="0070C0"/>
                </a:solidFill>
              </a:rPr>
              <a:t>(citadins et ruraux, fonctionnaires et petits patrons…), mais accède à un </a:t>
            </a:r>
            <a:r>
              <a:rPr lang="fr-FR" b="1" dirty="0">
                <a:solidFill>
                  <a:srgbClr val="0070C0"/>
                </a:solidFill>
              </a:rPr>
              <a:t>niveau de vie confortable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7" grpId="0"/>
      <p:bldP spid="2" grpId="0"/>
      <p:bldP spid="30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369</Words>
  <Application>Microsoft Office PowerPoint</Application>
  <PresentationFormat>Grand écran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John Handy LET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192</cp:revision>
  <dcterms:created xsi:type="dcterms:W3CDTF">2020-05-11T19:53:58Z</dcterms:created>
  <dcterms:modified xsi:type="dcterms:W3CDTF">2021-09-23T17:50:50Z</dcterms:modified>
</cp:coreProperties>
</file>