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261" r:id="rId3"/>
    <p:sldId id="273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0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4C014-ABE8-49E3-B5B4-B1F9A255B2C1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6E0A-3CF6-4E19-ADA8-5C9F31945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01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0C30A-DB04-4706-BD6B-0191C656E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55F5D6-BA21-4F85-A551-0911A91C9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7B7140-D9E8-43E8-AD89-0806EE69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8331D-6CD3-4361-A0E5-6DD37C8C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188029-A6F2-4B6B-B014-3EB46ECE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1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A7A09-359C-483E-AF36-99647588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BAF1C0-BD22-4EC3-B329-523BD644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5D31D0-EB30-42AA-BFD0-039500E5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46DC75-43D1-4EC6-94D4-EC4725FE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5FC2A-E16A-40E8-8A60-98224FFA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0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64B18E-7326-4FAD-80A0-C03333829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899D6E-F60B-4A66-984F-132870A8B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ACD5B1-2F57-43EF-B7C8-5BED578C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038D78-C02E-4B80-A821-3D8D1C4F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D5E9D-34D1-4FC1-ACA6-CA135F20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9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215B8-8446-449F-A9A1-B47C1D5A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33751F-7DF5-49F9-89BD-47980BC85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74701B-0613-49C5-9FA5-6D17435D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3F6370-1714-4BEB-AC5E-CF6CBDEC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50421-80E0-4AF5-A157-87DCC4A3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06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273CF-AF26-43A4-9E98-0CA1398F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4D260B-0EF8-4E08-9309-E80B8F8BF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4114FC-1E46-41E9-8968-F4CB8121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05A0D-3084-4BD5-92CE-6C45A1F8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B9ED97-657B-4080-B4CD-41137C97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1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3D7E4-D217-4396-BD84-3FEC0B92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AD328-B0A9-4DCF-AC71-E94FA14F9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35A5E-E2FF-407E-9AA6-34B3B5A77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F85A2A-A6AB-475F-A5EE-9716EDB4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56A532-9D6C-40AF-8B03-93A90426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286F6B-B1DB-43D5-8A27-437E4251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D2FB6-071D-447D-A243-0EBFBA7F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D8CCDC-6031-41D4-96D1-6481822D2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AC6437-E443-4C2D-BDF2-104713ED1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3AF488-4B12-41D8-A758-260E8A828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2EF003-B208-4FB4-8FD1-BA6E643E8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C55BB3-9D64-48AB-8CD2-35C8B489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29905F-82C9-4F78-9781-A3AE3365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1A10E3-5EB1-4D8B-88AD-7E36494E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22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93172-6DDF-49E4-B6AA-5E38EF6F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83CB50-F8A2-4471-9D1B-53D6DE6E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6826F-728E-4AFF-996B-97CE94CA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2EAF43-BADE-4CF9-AF46-3DEC4F53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94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4F201C-6136-49D3-9B50-6A8D0657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25F97D-4B01-4CAE-85D2-18E1DEAA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310406-6F65-406B-9368-C012804F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08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DE494-E4CA-4882-8C55-2EC9E6F6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706B4-E3B2-41BC-A7AD-2E9AC0A5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B21267-959B-4C2D-935E-FED7738B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F68830-280C-4B13-BD8A-03C07E0A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0A4533-C75C-4034-8245-62E1C593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649B8-83FA-41D4-8AA0-7794B96D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2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087B2-7D79-4A10-8D20-771A0AE0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E733DB-E01F-4121-8EA8-AFFC32E20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F50642-E50D-459E-8533-09D05BCF2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37F21B-F8FF-4862-A487-509DE122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1011E6-F148-4E6B-B701-2388990F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8CF883-7BA1-4715-8995-15B64B40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54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0471FC-3885-468C-9BED-060B31D1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C0D17E-7933-42F3-98DE-AE14169D7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B223A7-A4E2-45EA-82E3-F8B8C5526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0E8AA-BE54-4861-BDBB-4AAAC707F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F62D60-CDF2-4823-8B28-C78A6F771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8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histoire-image.org/de/node/5588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histoire-image.org/fr/etudes/greve-saint-ou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BB0EF76-A668-4B16-B5AF-9F1DE03BC6F8}"/>
              </a:ext>
            </a:extLst>
          </p:cNvPr>
          <p:cNvSpPr txBox="1"/>
          <p:nvPr/>
        </p:nvSpPr>
        <p:spPr>
          <a:xfrm>
            <a:off x="1" y="235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algn="just"/>
            <a:r>
              <a:rPr lang="fr-F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C- Une société profondément inégalitaire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DCB207-7D19-4558-8461-C5149B1B8F62}"/>
              </a:ext>
            </a:extLst>
          </p:cNvPr>
          <p:cNvSpPr txBox="1"/>
          <p:nvPr/>
        </p:nvSpPr>
        <p:spPr>
          <a:xfrm>
            <a:off x="345440" y="847703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Les campagnes sont sur la défensive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C740D71-A98A-410C-BEE0-C8F12E5BF7BA}"/>
              </a:ext>
            </a:extLst>
          </p:cNvPr>
          <p:cNvSpPr/>
          <p:nvPr/>
        </p:nvSpPr>
        <p:spPr>
          <a:xfrm>
            <a:off x="560528" y="1206526"/>
            <a:ext cx="11516537" cy="7257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FF0000"/>
                </a:solidFill>
              </a:rPr>
              <a:t>1914</a:t>
            </a:r>
            <a:r>
              <a:rPr lang="fr-FR" dirty="0">
                <a:solidFill>
                  <a:srgbClr val="0070C0"/>
                </a:solidFill>
              </a:rPr>
              <a:t> : </a:t>
            </a:r>
            <a:r>
              <a:rPr lang="fr-FR" sz="2400" b="1" dirty="0">
                <a:solidFill>
                  <a:srgbClr val="0070C0"/>
                </a:solidFill>
              </a:rPr>
              <a:t>½</a:t>
            </a:r>
            <a:r>
              <a:rPr lang="fr-FR" b="1" dirty="0">
                <a:solidFill>
                  <a:srgbClr val="0070C0"/>
                </a:solidFill>
              </a:rPr>
              <a:t> Français </a:t>
            </a:r>
            <a:r>
              <a:rPr lang="fr-FR" dirty="0">
                <a:solidFill>
                  <a:srgbClr val="0070C0"/>
                </a:solidFill>
              </a:rPr>
              <a:t>vit de l’</a:t>
            </a:r>
            <a:r>
              <a:rPr lang="fr-FR" b="1" dirty="0">
                <a:solidFill>
                  <a:srgbClr val="0070C0"/>
                </a:solidFill>
              </a:rPr>
              <a:t>agriculture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3981C6-3591-49A8-AA23-8E03CC9DEE80}"/>
              </a:ext>
            </a:extLst>
          </p:cNvPr>
          <p:cNvSpPr txBox="1"/>
          <p:nvPr/>
        </p:nvSpPr>
        <p:spPr>
          <a:xfrm>
            <a:off x="603673" y="1966836"/>
            <a:ext cx="92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Difficultés réelles </a:t>
            </a:r>
            <a:r>
              <a:rPr lang="fr-FR" dirty="0">
                <a:solidFill>
                  <a:srgbClr val="0070C0"/>
                </a:solidFill>
              </a:rPr>
              <a:t>+ </a:t>
            </a:r>
            <a:r>
              <a:rPr lang="fr-FR" b="1" dirty="0">
                <a:solidFill>
                  <a:srgbClr val="0070C0"/>
                </a:solidFill>
              </a:rPr>
              <a:t>image véhiculée </a:t>
            </a:r>
            <a:r>
              <a:rPr lang="fr-FR" dirty="0">
                <a:solidFill>
                  <a:srgbClr val="0070C0"/>
                </a:solidFill>
              </a:rPr>
              <a:t>(littérature, presse) 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sentiment de déclin 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du monde rural.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6AEFFA3-8B9A-4A4D-9524-C42D1F598401}"/>
              </a:ext>
            </a:extLst>
          </p:cNvPr>
          <p:cNvSpPr txBox="1"/>
          <p:nvPr/>
        </p:nvSpPr>
        <p:spPr>
          <a:xfrm>
            <a:off x="607186" y="2551186"/>
            <a:ext cx="934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ville = progrès et modernité ; </a:t>
            </a:r>
            <a:r>
              <a:rPr lang="fr-FR" b="1" dirty="0">
                <a:solidFill>
                  <a:srgbClr val="0070C0"/>
                </a:solidFill>
              </a:rPr>
              <a:t>campagne = ancien et dépassé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EDC042-E682-45F9-9743-75249F6E4511}"/>
              </a:ext>
            </a:extLst>
          </p:cNvPr>
          <p:cNvSpPr/>
          <p:nvPr/>
        </p:nvSpPr>
        <p:spPr>
          <a:xfrm>
            <a:off x="7035297" y="2895991"/>
            <a:ext cx="2763970" cy="392037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A2A92C06-5816-44AC-8D09-1A919DF66519}"/>
              </a:ext>
            </a:extLst>
          </p:cNvPr>
          <p:cNvSpPr txBox="1"/>
          <p:nvPr/>
        </p:nvSpPr>
        <p:spPr>
          <a:xfrm>
            <a:off x="2753726" y="4753927"/>
            <a:ext cx="37887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Quels éléments soulignent l’archaïsme et la misère de nombreux paysans ?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439E95D-744C-44B8-B0BF-7262DE4E1D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077" y="570256"/>
            <a:ext cx="2208445" cy="6246107"/>
          </a:xfrm>
          <a:prstGeom prst="rect">
            <a:avLst/>
          </a:prstGeom>
        </p:spPr>
      </p:pic>
      <p:sp>
        <p:nvSpPr>
          <p:cNvPr id="15" name="object 15">
            <a:extLst>
              <a:ext uri="{FF2B5EF4-FFF2-40B4-BE49-F238E27FC236}">
                <a16:creationId xmlns:a16="http://schemas.microsoft.com/office/drawing/2014/main" id="{AAC70DE6-C020-415B-9870-4A055AA85161}"/>
              </a:ext>
            </a:extLst>
          </p:cNvPr>
          <p:cNvSpPr txBox="1"/>
          <p:nvPr/>
        </p:nvSpPr>
        <p:spPr>
          <a:xfrm>
            <a:off x="8414656" y="31646"/>
            <a:ext cx="374468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fr-FR" sz="1400" dirty="0">
                <a:hlinkClick r:id="rId5"/>
              </a:rPr>
              <a:t>Affiche publicitaire de Jules Chéret (1836-1932) pour </a:t>
            </a:r>
            <a:r>
              <a:rPr lang="fr-FR" sz="1400" i="1" dirty="0">
                <a:hlinkClick r:id="rId5"/>
              </a:rPr>
              <a:t>La Terre</a:t>
            </a:r>
            <a:r>
              <a:rPr lang="fr-FR" sz="1400" dirty="0">
                <a:hlinkClick r:id="rId5"/>
              </a:rPr>
              <a:t>, roman</a:t>
            </a:r>
            <a:r>
              <a:rPr lang="fr-FR" sz="1400" i="1" dirty="0">
                <a:hlinkClick r:id="rId5"/>
              </a:rPr>
              <a:t> </a:t>
            </a:r>
            <a:r>
              <a:rPr lang="fr-FR" sz="1400" dirty="0">
                <a:hlinkClick r:id="rId5"/>
              </a:rPr>
              <a:t>d’Émile Zola, Musée de la Publicité (Paris)</a:t>
            </a:r>
            <a:endParaRPr lang="fr-FR" sz="1400" dirty="0"/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5486C74F-FB34-42C1-8156-8E71EF476616}"/>
              </a:ext>
            </a:extLst>
          </p:cNvPr>
          <p:cNvSpPr txBox="1"/>
          <p:nvPr/>
        </p:nvSpPr>
        <p:spPr>
          <a:xfrm rot="16200000">
            <a:off x="5965721" y="5775742"/>
            <a:ext cx="1880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Tw Cen MT" pitchFamily="34" charset="0"/>
              </a:rPr>
              <a:t>© Hatier Editions, 2019</a:t>
            </a:r>
          </a:p>
        </p:txBody>
      </p:sp>
    </p:spTree>
    <p:extLst>
      <p:ext uri="{BB962C8B-B14F-4D97-AF65-F5344CB8AC3E}">
        <p14:creationId xmlns:p14="http://schemas.microsoft.com/office/powerpoint/2010/main" val="155738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 animBg="1"/>
      <p:bldP spid="1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E1CA5D8-5B62-47A5-B5EB-6805D1ABB50E}"/>
              </a:ext>
            </a:extLst>
          </p:cNvPr>
          <p:cNvSpPr txBox="1"/>
          <p:nvPr/>
        </p:nvSpPr>
        <p:spPr>
          <a:xfrm>
            <a:off x="345440" y="90624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</a:t>
            </a:r>
            <a:r>
              <a:rPr lang="fr-FR" b="1" i="1" dirty="0"/>
              <a:t>La place des </a:t>
            </a:r>
            <a:r>
              <a:rPr lang="fr-FR" b="1" i="1"/>
              <a:t>femmes évolue </a:t>
            </a:r>
            <a:r>
              <a:rPr lang="fr-FR" b="1" i="1" dirty="0"/>
              <a:t>très lentement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20CD33-A06A-4649-B0BA-A2841F210998}"/>
              </a:ext>
            </a:extLst>
          </p:cNvPr>
          <p:cNvSpPr txBox="1"/>
          <p:nvPr/>
        </p:nvSpPr>
        <p:spPr>
          <a:xfrm>
            <a:off x="675464" y="636159"/>
            <a:ext cx="115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L’</a:t>
            </a:r>
            <a:r>
              <a:rPr lang="fr-FR" b="1" dirty="0">
                <a:solidFill>
                  <a:srgbClr val="0070C0"/>
                </a:solidFill>
              </a:rPr>
              <a:t>industrialisation</a:t>
            </a:r>
            <a:r>
              <a:rPr lang="fr-FR" dirty="0">
                <a:solidFill>
                  <a:srgbClr val="0070C0"/>
                </a:solidFill>
              </a:rPr>
              <a:t> leur a ouvert des </a:t>
            </a:r>
            <a:r>
              <a:rPr lang="fr-FR" b="1" dirty="0">
                <a:solidFill>
                  <a:srgbClr val="0070C0"/>
                </a:solidFill>
              </a:rPr>
              <a:t>emplois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u="sng" dirty="0">
                <a:solidFill>
                  <a:srgbClr val="0070C0"/>
                </a:solidFill>
              </a:rPr>
              <a:t>mais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b="1" dirty="0">
                <a:solidFill>
                  <a:srgbClr val="0070C0"/>
                </a:solidFill>
              </a:rPr>
              <a:t>peu qualifiés</a:t>
            </a:r>
            <a:r>
              <a:rPr lang="fr-FR" dirty="0">
                <a:solidFill>
                  <a:srgbClr val="0070C0"/>
                </a:solidFill>
              </a:rPr>
              <a:t> et </a:t>
            </a:r>
            <a:r>
              <a:rPr lang="fr-FR" b="1" dirty="0">
                <a:solidFill>
                  <a:srgbClr val="0070C0"/>
                </a:solidFill>
              </a:rPr>
              <a:t>mal payés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3B898D-66C0-4250-9934-D5F26EE011D1}"/>
              </a:ext>
            </a:extLst>
          </p:cNvPr>
          <p:cNvSpPr txBox="1"/>
          <p:nvPr/>
        </p:nvSpPr>
        <p:spPr>
          <a:xfrm>
            <a:off x="644340" y="1875514"/>
            <a:ext cx="1153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Organisations féministes</a:t>
            </a:r>
            <a:r>
              <a:rPr lang="fr-FR" dirty="0">
                <a:solidFill>
                  <a:srgbClr val="0070C0"/>
                </a:solidFill>
              </a:rPr>
              <a:t> luttent pour le droit des femmes, mais </a:t>
            </a:r>
            <a:r>
              <a:rPr lang="fr-FR" b="1" dirty="0">
                <a:solidFill>
                  <a:srgbClr val="0070C0"/>
                </a:solidFill>
              </a:rPr>
              <a:t>grandes oubliées du combat républicain </a:t>
            </a:r>
            <a:r>
              <a:rPr lang="fr-FR" dirty="0">
                <a:solidFill>
                  <a:srgbClr val="0070C0"/>
                </a:solidFill>
              </a:rPr>
              <a:t>pour l’égalité.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306008-0758-4F91-8584-7742EA1F027F}"/>
              </a:ext>
            </a:extLst>
          </p:cNvPr>
          <p:cNvSpPr txBox="1"/>
          <p:nvPr/>
        </p:nvSpPr>
        <p:spPr>
          <a:xfrm>
            <a:off x="659902" y="1216562"/>
            <a:ext cx="115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1880</a:t>
            </a:r>
            <a:r>
              <a:rPr lang="fr-FR" dirty="0">
                <a:solidFill>
                  <a:srgbClr val="0070C0"/>
                </a:solidFill>
              </a:rPr>
              <a:t> : </a:t>
            </a:r>
            <a:r>
              <a:rPr lang="fr-FR" b="1" dirty="0">
                <a:solidFill>
                  <a:srgbClr val="FF0000"/>
                </a:solidFill>
              </a:rPr>
              <a:t>loi Sée </a:t>
            </a:r>
            <a:r>
              <a:rPr lang="fr-FR" dirty="0">
                <a:solidFill>
                  <a:srgbClr val="0070C0"/>
                </a:solidFill>
              </a:rPr>
              <a:t>crée des </a:t>
            </a:r>
            <a:r>
              <a:rPr lang="fr-FR" b="1" dirty="0">
                <a:solidFill>
                  <a:srgbClr val="0070C0"/>
                </a:solidFill>
              </a:rPr>
              <a:t>lycées de filles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u="sng" dirty="0">
                <a:solidFill>
                  <a:srgbClr val="0070C0"/>
                </a:solidFill>
              </a:rPr>
              <a:t>mais</a:t>
            </a:r>
            <a:r>
              <a:rPr lang="fr-FR" b="1" dirty="0">
                <a:solidFill>
                  <a:srgbClr val="0070C0"/>
                </a:solidFill>
              </a:rPr>
              <a:t> accès à l’éducation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limité</a:t>
            </a:r>
            <a:r>
              <a:rPr lang="fr-FR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268768E-DFF4-465A-8F96-CEB73E738BF5}"/>
              </a:ext>
            </a:extLst>
          </p:cNvPr>
          <p:cNvSpPr/>
          <p:nvPr/>
        </p:nvSpPr>
        <p:spPr>
          <a:xfrm>
            <a:off x="6966858" y="2450599"/>
            <a:ext cx="5160263" cy="4325112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577D2D74-4AF2-400F-84F9-E6D0CACE818F}"/>
              </a:ext>
            </a:extLst>
          </p:cNvPr>
          <p:cNvSpPr txBox="1"/>
          <p:nvPr/>
        </p:nvSpPr>
        <p:spPr>
          <a:xfrm>
            <a:off x="2621630" y="4427355"/>
            <a:ext cx="37887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fr-FR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Quels sont les métiers prévus traditionnellement pour les femmes ?</a:t>
            </a:r>
            <a:endParaRPr b="1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ZoneTexte 10">
            <a:extLst>
              <a:ext uri="{FF2B5EF4-FFF2-40B4-BE49-F238E27FC236}">
                <a16:creationId xmlns:a16="http://schemas.microsoft.com/office/drawing/2014/main" id="{756C132D-837A-4A33-83A7-C72F5A566B6C}"/>
              </a:ext>
            </a:extLst>
          </p:cNvPr>
          <p:cNvSpPr txBox="1"/>
          <p:nvPr/>
        </p:nvSpPr>
        <p:spPr>
          <a:xfrm rot="16200000">
            <a:off x="5872840" y="3176512"/>
            <a:ext cx="1880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Tw Cen MT" pitchFamily="34" charset="0"/>
              </a:rPr>
              <a:t>© Hatier Editions, 2019</a:t>
            </a:r>
          </a:p>
        </p:txBody>
      </p:sp>
    </p:spTree>
    <p:extLst>
      <p:ext uri="{BB962C8B-B14F-4D97-AF65-F5344CB8AC3E}">
        <p14:creationId xmlns:p14="http://schemas.microsoft.com/office/powerpoint/2010/main" val="33008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AA74D9-038B-4E21-B9EA-F6725898F1A5}"/>
              </a:ext>
            </a:extLst>
          </p:cNvPr>
          <p:cNvSpPr txBox="1"/>
          <p:nvPr/>
        </p:nvSpPr>
        <p:spPr>
          <a:xfrm>
            <a:off x="345440" y="90624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</a:t>
            </a:r>
            <a:r>
              <a:rPr lang="fr-FR" b="1" i="1" dirty="0"/>
              <a:t>La question ouvrière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2103B77-05CF-411B-B18B-20471B8673BC}"/>
              </a:ext>
            </a:extLst>
          </p:cNvPr>
          <p:cNvSpPr txBox="1"/>
          <p:nvPr/>
        </p:nvSpPr>
        <p:spPr>
          <a:xfrm>
            <a:off x="675464" y="636159"/>
            <a:ext cx="115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1914</a:t>
            </a: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: + de </a:t>
            </a:r>
            <a:r>
              <a:rPr lang="fr-FR" b="1" dirty="0">
                <a:solidFill>
                  <a:srgbClr val="0070C0"/>
                </a:solidFill>
              </a:rPr>
              <a:t>6,5 millions d’ouvriers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b="1" dirty="0">
                <a:solidFill>
                  <a:srgbClr val="0070C0"/>
                </a:solidFill>
              </a:rPr>
              <a:t>préoccupations </a:t>
            </a:r>
            <a:r>
              <a:rPr lang="fr-FR" dirty="0">
                <a:solidFill>
                  <a:srgbClr val="0070C0"/>
                </a:solidFill>
              </a:rPr>
              <a:t>liées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à la transformation du </a:t>
            </a:r>
            <a:r>
              <a:rPr lang="fr-FR" b="1" dirty="0">
                <a:solidFill>
                  <a:srgbClr val="0070C0"/>
                </a:solidFill>
              </a:rPr>
              <a:t>travail</a:t>
            </a:r>
            <a:r>
              <a:rPr lang="fr-F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6A50E8-7FE8-4E17-9852-E000308EEE57}"/>
              </a:ext>
            </a:extLst>
          </p:cNvPr>
          <p:cNvSpPr txBox="1"/>
          <p:nvPr/>
        </p:nvSpPr>
        <p:spPr>
          <a:xfrm>
            <a:off x="659902" y="1216562"/>
            <a:ext cx="115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Conditions difficiles de vie et de travail </a:t>
            </a:r>
            <a:r>
              <a:rPr lang="fr-FR" dirty="0">
                <a:solidFill>
                  <a:srgbClr val="0070C0"/>
                </a:solidFill>
              </a:rPr>
              <a:t>(répétitif, mal payé).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5D83323-1C6E-4308-9E4A-271E2CE21808}"/>
              </a:ext>
            </a:extLst>
          </p:cNvPr>
          <p:cNvSpPr txBox="1"/>
          <p:nvPr/>
        </p:nvSpPr>
        <p:spPr>
          <a:xfrm>
            <a:off x="675671" y="1820905"/>
            <a:ext cx="1151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sym typeface="Wingdings" panose="05000000000000000000" pitchFamily="2" charset="2"/>
              </a:rPr>
              <a:t>Ouvriers s’organisent 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pour améliorer leur quotidien  manifestations, grèves… 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93A706-44DF-4FC2-86FC-A975370ABB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154" y="3613240"/>
            <a:ext cx="4851264" cy="320668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97D713F-783C-4401-9D94-3EFF596EB1D6}"/>
              </a:ext>
            </a:extLst>
          </p:cNvPr>
          <p:cNvSpPr txBox="1"/>
          <p:nvPr/>
        </p:nvSpPr>
        <p:spPr>
          <a:xfrm>
            <a:off x="7304154" y="3005651"/>
            <a:ext cx="485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hlinkClick r:id="rId4"/>
              </a:rPr>
              <a:t>Paul-Louis </a:t>
            </a:r>
            <a:r>
              <a:rPr lang="fr-FR" sz="1600" dirty="0" err="1">
                <a:hlinkClick r:id="rId4"/>
              </a:rPr>
              <a:t>Delance</a:t>
            </a:r>
            <a:r>
              <a:rPr lang="fr-FR" sz="1600" dirty="0">
                <a:hlinkClick r:id="rId4"/>
              </a:rPr>
              <a:t>, </a:t>
            </a:r>
            <a:r>
              <a:rPr lang="fr-FR" sz="1600" i="1" dirty="0">
                <a:hlinkClick r:id="rId4"/>
              </a:rPr>
              <a:t>Grève à Saint‑Ouen</a:t>
            </a:r>
            <a:r>
              <a:rPr lang="fr-FR" sz="1600" dirty="0">
                <a:hlinkClick r:id="rId4"/>
              </a:rPr>
              <a:t>, 1908, huile sur toile, 127 x 191 cm, musée d’Orsay, Paris.</a:t>
            </a:r>
            <a:endParaRPr lang="fr-FR" sz="16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A005CAB-63A0-462E-9C21-541A373821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1" y="2716484"/>
            <a:ext cx="5123997" cy="411395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CF860F8-5938-4DA2-A4C1-9F6FD64613DD}"/>
              </a:ext>
            </a:extLst>
          </p:cNvPr>
          <p:cNvSpPr txBox="1"/>
          <p:nvPr/>
        </p:nvSpPr>
        <p:spPr>
          <a:xfrm>
            <a:off x="54874" y="2381737"/>
            <a:ext cx="499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Une chaîne de montage dans les usines Renault vers 1910 </a:t>
            </a:r>
          </a:p>
        </p:txBody>
      </p:sp>
    </p:spTree>
    <p:extLst>
      <p:ext uri="{BB962C8B-B14F-4D97-AF65-F5344CB8AC3E}">
        <p14:creationId xmlns:p14="http://schemas.microsoft.com/office/powerpoint/2010/main" val="29350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243</Words>
  <Application>Microsoft Office PowerPoint</Application>
  <PresentationFormat>Grand écran</PresentationFormat>
  <Paragraphs>23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John Handy LET</vt:lpstr>
      <vt:lpstr>Tw Cen MT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33643061716</dc:creator>
  <cp:lastModifiedBy>Céline</cp:lastModifiedBy>
  <cp:revision>194</cp:revision>
  <dcterms:created xsi:type="dcterms:W3CDTF">2020-05-11T19:53:58Z</dcterms:created>
  <dcterms:modified xsi:type="dcterms:W3CDTF">2021-09-23T17:54:58Z</dcterms:modified>
</cp:coreProperties>
</file>