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72" r:id="rId2"/>
    <p:sldId id="274" r:id="rId3"/>
    <p:sldId id="275" r:id="rId4"/>
    <p:sldId id="278" r:id="rId5"/>
    <p:sldId id="276" r:id="rId6"/>
    <p:sldId id="277"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50" autoAdjust="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9F102C-2752-45E3-AC09-133280390C9A}"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fr-FR"/>
        </a:p>
      </dgm:t>
    </dgm:pt>
    <dgm:pt modelId="{BA608C87-23C0-4131-9A25-AE993E5C2AA5}">
      <dgm:prSet phldrT="[Texte]" custT="1"/>
      <dgm:spPr/>
      <dgm:t>
        <a:bodyPr/>
        <a:lstStyle/>
        <a:p>
          <a:r>
            <a:rPr lang="fr-FR" sz="2000" b="1" dirty="0">
              <a:solidFill>
                <a:schemeClr val="tx1"/>
              </a:solidFill>
            </a:rPr>
            <a:t>Deuxième révolution industrielle</a:t>
          </a:r>
        </a:p>
      </dgm:t>
    </dgm:pt>
    <dgm:pt modelId="{25FC93A9-EF76-4ADC-A820-A1B81AE326A7}" type="parTrans" cxnId="{00094514-CC7F-4997-9FE5-ADBBE11AFE97}">
      <dgm:prSet/>
      <dgm:spPr/>
      <dgm:t>
        <a:bodyPr/>
        <a:lstStyle/>
        <a:p>
          <a:endParaRPr lang="fr-FR"/>
        </a:p>
      </dgm:t>
    </dgm:pt>
    <dgm:pt modelId="{BC50B984-5DF3-4D57-95CE-C07F640BA805}" type="sibTrans" cxnId="{00094514-CC7F-4997-9FE5-ADBBE11AFE97}">
      <dgm:prSet/>
      <dgm:spPr/>
      <dgm:t>
        <a:bodyPr/>
        <a:lstStyle/>
        <a:p>
          <a:endParaRPr lang="fr-FR"/>
        </a:p>
      </dgm:t>
    </dgm:pt>
    <dgm:pt modelId="{D3CBA643-D4A3-41E5-90A0-E7101226FAD8}">
      <dgm:prSet phldrT="[Texte]" custT="1"/>
      <dgm:spPr/>
      <dgm:t>
        <a:bodyPr/>
        <a:lstStyle/>
        <a:p>
          <a:r>
            <a:rPr lang="fr-FR" sz="1600" b="1" dirty="0"/>
            <a:t>Nouvelles industries </a:t>
          </a:r>
        </a:p>
        <a:p>
          <a:r>
            <a:rPr lang="fr-FR" sz="1400" dirty="0"/>
            <a:t>(métallurgie, chimie) </a:t>
          </a:r>
        </a:p>
      </dgm:t>
    </dgm:pt>
    <dgm:pt modelId="{2CD95CCD-B35E-42E9-9400-AA027602007C}" type="parTrans" cxnId="{5A131CBC-8C34-4A2E-8A87-09FC4389167C}">
      <dgm:prSet/>
      <dgm:spPr/>
      <dgm:t>
        <a:bodyPr/>
        <a:lstStyle/>
        <a:p>
          <a:endParaRPr lang="fr-FR"/>
        </a:p>
      </dgm:t>
    </dgm:pt>
    <dgm:pt modelId="{5B8B0988-FCD9-4B00-83A3-8F3933964698}" type="sibTrans" cxnId="{5A131CBC-8C34-4A2E-8A87-09FC4389167C}">
      <dgm:prSet/>
      <dgm:spPr/>
      <dgm:t>
        <a:bodyPr/>
        <a:lstStyle/>
        <a:p>
          <a:endParaRPr lang="fr-FR"/>
        </a:p>
      </dgm:t>
    </dgm:pt>
    <dgm:pt modelId="{243BA25D-104B-478C-869C-0196CA6BBE00}">
      <dgm:prSet phldrT="[Texte]" custT="1"/>
      <dgm:spPr/>
      <dgm:t>
        <a:bodyPr/>
        <a:lstStyle/>
        <a:p>
          <a:r>
            <a:rPr lang="fr-FR" sz="1600" b="1" dirty="0"/>
            <a:t>Nouvelles énergies </a:t>
          </a:r>
        </a:p>
        <a:p>
          <a:r>
            <a:rPr lang="fr-FR" sz="1400" b="0" dirty="0"/>
            <a:t>(</a:t>
          </a:r>
          <a:r>
            <a:rPr lang="fr-FR" sz="1400" dirty="0"/>
            <a:t>pétrole, électricité)</a:t>
          </a:r>
        </a:p>
      </dgm:t>
    </dgm:pt>
    <dgm:pt modelId="{44BAAC33-6E51-49A6-96C1-67777FD84A69}" type="parTrans" cxnId="{ED7FC630-935C-4E01-ADCA-6B3F5D7F2D0C}">
      <dgm:prSet/>
      <dgm:spPr/>
      <dgm:t>
        <a:bodyPr/>
        <a:lstStyle/>
        <a:p>
          <a:endParaRPr lang="fr-FR"/>
        </a:p>
      </dgm:t>
    </dgm:pt>
    <dgm:pt modelId="{F1F98593-14BB-4B8D-BCFF-59165FFD3586}" type="sibTrans" cxnId="{ED7FC630-935C-4E01-ADCA-6B3F5D7F2D0C}">
      <dgm:prSet/>
      <dgm:spPr/>
      <dgm:t>
        <a:bodyPr/>
        <a:lstStyle/>
        <a:p>
          <a:endParaRPr lang="fr-FR"/>
        </a:p>
      </dgm:t>
    </dgm:pt>
    <dgm:pt modelId="{7421DEDD-849E-4AC8-9800-D517830FEED4}">
      <dgm:prSet phldrT="[Texte]" custT="1"/>
      <dgm:spPr/>
      <dgm:t>
        <a:bodyPr/>
        <a:lstStyle/>
        <a:p>
          <a:r>
            <a:rPr lang="fr-FR" sz="2000" b="1" dirty="0">
              <a:solidFill>
                <a:schemeClr val="tx1"/>
              </a:solidFill>
            </a:rPr>
            <a:t>Mutations économiques et sociales</a:t>
          </a:r>
        </a:p>
      </dgm:t>
    </dgm:pt>
    <dgm:pt modelId="{D3F21FC7-7291-4EAA-A2BE-45D16AB12C97}" type="parTrans" cxnId="{77174D30-E40B-4B1C-8DAB-97974AA87CE1}">
      <dgm:prSet/>
      <dgm:spPr/>
      <dgm:t>
        <a:bodyPr/>
        <a:lstStyle/>
        <a:p>
          <a:endParaRPr lang="fr-FR"/>
        </a:p>
      </dgm:t>
    </dgm:pt>
    <dgm:pt modelId="{58C46074-49B9-44C9-B403-DFC27FB3F829}" type="sibTrans" cxnId="{77174D30-E40B-4B1C-8DAB-97974AA87CE1}">
      <dgm:prSet/>
      <dgm:spPr/>
      <dgm:t>
        <a:bodyPr/>
        <a:lstStyle/>
        <a:p>
          <a:endParaRPr lang="fr-FR"/>
        </a:p>
      </dgm:t>
    </dgm:pt>
    <dgm:pt modelId="{115DFBFA-C7E4-47C9-ABF7-B9E41E5CA5EA}">
      <dgm:prSet phldrT="[Texte]" custT="1"/>
      <dgm:spPr/>
      <dgm:t>
        <a:bodyPr/>
        <a:lstStyle/>
        <a:p>
          <a:r>
            <a:rPr lang="fr-FR" sz="1600" b="1" dirty="0"/>
            <a:t>Transformation des territoires </a:t>
          </a:r>
        </a:p>
        <a:p>
          <a:r>
            <a:rPr lang="fr-FR" sz="1400" dirty="0"/>
            <a:t>(exode rural, urbanisation) </a:t>
          </a:r>
        </a:p>
      </dgm:t>
    </dgm:pt>
    <dgm:pt modelId="{C4D33808-9166-4A92-A8D1-4CBDAA51B6F3}" type="parTrans" cxnId="{A6F98394-56D0-48D6-8534-3F57154B53BC}">
      <dgm:prSet/>
      <dgm:spPr/>
      <dgm:t>
        <a:bodyPr/>
        <a:lstStyle/>
        <a:p>
          <a:endParaRPr lang="fr-FR"/>
        </a:p>
      </dgm:t>
    </dgm:pt>
    <dgm:pt modelId="{FB315557-7DC3-4492-A986-B8983484C477}" type="sibTrans" cxnId="{A6F98394-56D0-48D6-8534-3F57154B53BC}">
      <dgm:prSet/>
      <dgm:spPr/>
      <dgm:t>
        <a:bodyPr/>
        <a:lstStyle/>
        <a:p>
          <a:endParaRPr lang="fr-FR"/>
        </a:p>
      </dgm:t>
    </dgm:pt>
    <dgm:pt modelId="{4C66C50E-4720-4373-860A-6011912F0E62}">
      <dgm:prSet phldrT="[Texte]" custT="1"/>
      <dgm:spPr/>
      <dgm:t>
        <a:bodyPr/>
        <a:lstStyle/>
        <a:p>
          <a:r>
            <a:rPr lang="fr-FR" sz="1600" b="1" dirty="0"/>
            <a:t>Evolution du monde du travail </a:t>
          </a:r>
        </a:p>
        <a:p>
          <a:r>
            <a:rPr lang="fr-FR" sz="1400" dirty="0"/>
            <a:t>(développement du salariat, essor des emplois industriels)</a:t>
          </a:r>
        </a:p>
      </dgm:t>
    </dgm:pt>
    <dgm:pt modelId="{426FA47D-1D76-4763-82E5-062F9192A4BE}" type="parTrans" cxnId="{342DAE8E-04DA-4A68-9748-60971F4779B7}">
      <dgm:prSet/>
      <dgm:spPr/>
      <dgm:t>
        <a:bodyPr/>
        <a:lstStyle/>
        <a:p>
          <a:endParaRPr lang="fr-FR"/>
        </a:p>
      </dgm:t>
    </dgm:pt>
    <dgm:pt modelId="{716AA56D-EEA2-497F-AB47-A783A76B3C78}" type="sibTrans" cxnId="{342DAE8E-04DA-4A68-9748-60971F4779B7}">
      <dgm:prSet/>
      <dgm:spPr/>
      <dgm:t>
        <a:bodyPr/>
        <a:lstStyle/>
        <a:p>
          <a:endParaRPr lang="fr-FR"/>
        </a:p>
      </dgm:t>
    </dgm:pt>
    <dgm:pt modelId="{D59510CD-C1F5-49CB-AD59-FB22421285CB}">
      <dgm:prSet phldrT="[Texte]" custT="1"/>
      <dgm:spPr/>
      <dgm:t>
        <a:bodyPr/>
        <a:lstStyle/>
        <a:p>
          <a:r>
            <a:rPr lang="fr-FR" sz="2000" b="1" dirty="0">
              <a:solidFill>
                <a:schemeClr val="tx1"/>
              </a:solidFill>
            </a:rPr>
            <a:t>Conséquences politiques</a:t>
          </a:r>
        </a:p>
      </dgm:t>
    </dgm:pt>
    <dgm:pt modelId="{312E9606-8F5E-4C3C-92F9-6EF1587A78FA}" type="parTrans" cxnId="{568638D5-ED5E-4033-A832-4E36A696F992}">
      <dgm:prSet/>
      <dgm:spPr/>
      <dgm:t>
        <a:bodyPr/>
        <a:lstStyle/>
        <a:p>
          <a:endParaRPr lang="fr-FR"/>
        </a:p>
      </dgm:t>
    </dgm:pt>
    <dgm:pt modelId="{D7C36382-B5BB-4507-BFD9-9FD489380076}" type="sibTrans" cxnId="{568638D5-ED5E-4033-A832-4E36A696F992}">
      <dgm:prSet/>
      <dgm:spPr/>
      <dgm:t>
        <a:bodyPr/>
        <a:lstStyle/>
        <a:p>
          <a:endParaRPr lang="fr-FR"/>
        </a:p>
      </dgm:t>
    </dgm:pt>
    <dgm:pt modelId="{A3E53B40-2042-4217-B700-981E3EA5019B}">
      <dgm:prSet phldrT="[Texte]" custT="1"/>
      <dgm:spPr/>
      <dgm:t>
        <a:bodyPr/>
        <a:lstStyle/>
        <a:p>
          <a:r>
            <a:rPr lang="fr-FR" sz="1600" b="1" dirty="0"/>
            <a:t>Tensions sociales</a:t>
          </a:r>
        </a:p>
        <a:p>
          <a:r>
            <a:rPr lang="fr-FR" sz="1400" dirty="0"/>
            <a:t> (émeutes xénophobes, grèves, manifestations…)</a:t>
          </a:r>
        </a:p>
      </dgm:t>
    </dgm:pt>
    <dgm:pt modelId="{79BA9011-E392-4161-879B-4185BEE1D457}" type="parTrans" cxnId="{95BB27BA-CB05-4CBA-95A1-1CBCA3A8499F}">
      <dgm:prSet/>
      <dgm:spPr/>
      <dgm:t>
        <a:bodyPr/>
        <a:lstStyle/>
        <a:p>
          <a:endParaRPr lang="fr-FR"/>
        </a:p>
      </dgm:t>
    </dgm:pt>
    <dgm:pt modelId="{58384A5A-D55F-4F8C-9F38-1EA195CE7915}" type="sibTrans" cxnId="{95BB27BA-CB05-4CBA-95A1-1CBCA3A8499F}">
      <dgm:prSet/>
      <dgm:spPr/>
      <dgm:t>
        <a:bodyPr/>
        <a:lstStyle/>
        <a:p>
          <a:endParaRPr lang="fr-FR"/>
        </a:p>
      </dgm:t>
    </dgm:pt>
    <dgm:pt modelId="{1BE05E43-2942-4CB7-8FA2-D702D86A6490}">
      <dgm:prSet phldrT="[Texte]" custT="1"/>
      <dgm:spPr/>
      <dgm:t>
        <a:bodyPr/>
        <a:lstStyle/>
        <a:p>
          <a:r>
            <a:rPr lang="fr-FR" sz="1600" b="1" i="0" dirty="0"/>
            <a:t>Développement du syndicalisme et du socialisme</a:t>
          </a:r>
        </a:p>
        <a:p>
          <a:r>
            <a:rPr lang="fr-FR" sz="1400" b="0" i="0" dirty="0"/>
            <a:t>(SFIO, CGT)</a:t>
          </a:r>
        </a:p>
      </dgm:t>
    </dgm:pt>
    <dgm:pt modelId="{728EFCF9-D75A-4B3A-B432-29AFACC3B35A}" type="parTrans" cxnId="{36D90A13-5AA3-4E7F-861B-E8900401DC4E}">
      <dgm:prSet/>
      <dgm:spPr/>
      <dgm:t>
        <a:bodyPr/>
        <a:lstStyle/>
        <a:p>
          <a:endParaRPr lang="fr-FR"/>
        </a:p>
      </dgm:t>
    </dgm:pt>
    <dgm:pt modelId="{F9F7B684-F284-4BAA-AF5C-A3FCBEA975EC}" type="sibTrans" cxnId="{36D90A13-5AA3-4E7F-861B-E8900401DC4E}">
      <dgm:prSet/>
      <dgm:spPr/>
      <dgm:t>
        <a:bodyPr/>
        <a:lstStyle/>
        <a:p>
          <a:endParaRPr lang="fr-FR"/>
        </a:p>
      </dgm:t>
    </dgm:pt>
    <dgm:pt modelId="{A6DB62EF-8D81-485F-9968-22E81ADED870}">
      <dgm:prSet phldrT="[Texte]" custT="1"/>
      <dgm:spPr/>
      <dgm:t>
        <a:bodyPr/>
        <a:lstStyle/>
        <a:p>
          <a:r>
            <a:rPr lang="fr-FR" sz="1600" b="1" dirty="0"/>
            <a:t>Amélioration inégale du niveau de vie</a:t>
          </a:r>
        </a:p>
        <a:p>
          <a:r>
            <a:rPr lang="fr-FR" sz="1600" b="1" dirty="0"/>
            <a:t> </a:t>
          </a:r>
          <a:r>
            <a:rPr lang="fr-FR" sz="1400" dirty="0"/>
            <a:t>(inégalités sociales, inégalités homme/femmes, inégalités français/étrangers…)</a:t>
          </a:r>
        </a:p>
      </dgm:t>
    </dgm:pt>
    <dgm:pt modelId="{13F1DDFC-CF76-46C0-A115-50458CB6C8D7}" type="parTrans" cxnId="{7E7D8DFA-B977-4E0C-86FF-39CB887211B4}">
      <dgm:prSet/>
      <dgm:spPr/>
      <dgm:t>
        <a:bodyPr/>
        <a:lstStyle/>
        <a:p>
          <a:endParaRPr lang="fr-FR"/>
        </a:p>
      </dgm:t>
    </dgm:pt>
    <dgm:pt modelId="{D6747188-1863-474F-B064-72233D52788C}" type="sibTrans" cxnId="{7E7D8DFA-B977-4E0C-86FF-39CB887211B4}">
      <dgm:prSet/>
      <dgm:spPr/>
      <dgm:t>
        <a:bodyPr/>
        <a:lstStyle/>
        <a:p>
          <a:endParaRPr lang="fr-FR"/>
        </a:p>
      </dgm:t>
    </dgm:pt>
    <dgm:pt modelId="{45B62496-2C1C-4592-B945-988A2B9EB03B}" type="pres">
      <dgm:prSet presAssocID="{209F102C-2752-45E3-AC09-133280390C9A}" presName="Name0" presStyleCnt="0">
        <dgm:presLayoutVars>
          <dgm:dir/>
          <dgm:animLvl val="lvl"/>
          <dgm:resizeHandles val="exact"/>
        </dgm:presLayoutVars>
      </dgm:prSet>
      <dgm:spPr/>
    </dgm:pt>
    <dgm:pt modelId="{54F575E9-DF5C-4949-9B71-7A95B7C3AA28}" type="pres">
      <dgm:prSet presAssocID="{D59510CD-C1F5-49CB-AD59-FB22421285CB}" presName="boxAndChildren" presStyleCnt="0"/>
      <dgm:spPr/>
    </dgm:pt>
    <dgm:pt modelId="{F4E6B73E-BBF0-43B9-9C31-7F930D6B62CE}" type="pres">
      <dgm:prSet presAssocID="{D59510CD-C1F5-49CB-AD59-FB22421285CB}" presName="parentTextBox" presStyleLbl="node1" presStyleIdx="0" presStyleCnt="3"/>
      <dgm:spPr/>
    </dgm:pt>
    <dgm:pt modelId="{8B1C3D89-1241-4BBD-A95E-954AF877FE62}" type="pres">
      <dgm:prSet presAssocID="{D59510CD-C1F5-49CB-AD59-FB22421285CB}" presName="entireBox" presStyleLbl="node1" presStyleIdx="0" presStyleCnt="3"/>
      <dgm:spPr/>
    </dgm:pt>
    <dgm:pt modelId="{52D17FCC-2379-446A-A560-E6C6C86CD111}" type="pres">
      <dgm:prSet presAssocID="{D59510CD-C1F5-49CB-AD59-FB22421285CB}" presName="descendantBox" presStyleCnt="0"/>
      <dgm:spPr/>
    </dgm:pt>
    <dgm:pt modelId="{91FD9823-FA72-4FBB-BF53-D16C385E1292}" type="pres">
      <dgm:prSet presAssocID="{A3E53B40-2042-4217-B700-981E3EA5019B}" presName="childTextBox" presStyleLbl="fgAccFollowNode1" presStyleIdx="0" presStyleCnt="7" custLinFactNeighborY="3300">
        <dgm:presLayoutVars>
          <dgm:bulletEnabled val="1"/>
        </dgm:presLayoutVars>
      </dgm:prSet>
      <dgm:spPr/>
    </dgm:pt>
    <dgm:pt modelId="{B31A00C2-4CEE-416D-88F0-89685E47F914}" type="pres">
      <dgm:prSet presAssocID="{1BE05E43-2942-4CB7-8FA2-D702D86A6490}" presName="childTextBox" presStyleLbl="fgAccFollowNode1" presStyleIdx="1" presStyleCnt="7" custLinFactNeighborY="3300">
        <dgm:presLayoutVars>
          <dgm:bulletEnabled val="1"/>
        </dgm:presLayoutVars>
      </dgm:prSet>
      <dgm:spPr/>
    </dgm:pt>
    <dgm:pt modelId="{F1219296-46C9-4389-9B45-4E54158B6533}" type="pres">
      <dgm:prSet presAssocID="{58C46074-49B9-44C9-B403-DFC27FB3F829}" presName="sp" presStyleCnt="0"/>
      <dgm:spPr/>
    </dgm:pt>
    <dgm:pt modelId="{7E02B2AE-9FCE-4298-9FF7-67B9E945ACB3}" type="pres">
      <dgm:prSet presAssocID="{7421DEDD-849E-4AC8-9800-D517830FEED4}" presName="arrowAndChildren" presStyleCnt="0"/>
      <dgm:spPr/>
    </dgm:pt>
    <dgm:pt modelId="{157038BB-AEE4-4F71-B545-B880ECC0380F}" type="pres">
      <dgm:prSet presAssocID="{7421DEDD-849E-4AC8-9800-D517830FEED4}" presName="parentTextArrow" presStyleLbl="node1" presStyleIdx="0" presStyleCnt="3"/>
      <dgm:spPr/>
    </dgm:pt>
    <dgm:pt modelId="{EAE41075-09EF-48DC-8EA1-026F30280484}" type="pres">
      <dgm:prSet presAssocID="{7421DEDD-849E-4AC8-9800-D517830FEED4}" presName="arrow" presStyleLbl="node1" presStyleIdx="1" presStyleCnt="3" custScaleY="108554"/>
      <dgm:spPr/>
    </dgm:pt>
    <dgm:pt modelId="{1C6E2ECF-7A0E-437A-B042-D8DDA74DD8CC}" type="pres">
      <dgm:prSet presAssocID="{7421DEDD-849E-4AC8-9800-D517830FEED4}" presName="descendantArrow" presStyleCnt="0"/>
      <dgm:spPr/>
    </dgm:pt>
    <dgm:pt modelId="{2CDD3A8C-404D-4382-81AD-348A644D0CAA}" type="pres">
      <dgm:prSet presAssocID="{115DFBFA-C7E4-47C9-ABF7-B9E41E5CA5EA}" presName="childTextArrow" presStyleLbl="fgAccFollowNode1" presStyleIdx="2" presStyleCnt="7" custScaleY="133776" custLinFactNeighborY="-11557">
        <dgm:presLayoutVars>
          <dgm:bulletEnabled val="1"/>
        </dgm:presLayoutVars>
      </dgm:prSet>
      <dgm:spPr/>
    </dgm:pt>
    <dgm:pt modelId="{FAEFA757-7D93-4105-889E-C70B534C3225}" type="pres">
      <dgm:prSet presAssocID="{4C66C50E-4720-4373-860A-6011912F0E62}" presName="childTextArrow" presStyleLbl="fgAccFollowNode1" presStyleIdx="3" presStyleCnt="7" custScaleY="130476" custLinFactNeighborY="-13207">
        <dgm:presLayoutVars>
          <dgm:bulletEnabled val="1"/>
        </dgm:presLayoutVars>
      </dgm:prSet>
      <dgm:spPr/>
    </dgm:pt>
    <dgm:pt modelId="{792BFDA0-DE7B-4455-A17B-9E3772518D61}" type="pres">
      <dgm:prSet presAssocID="{A6DB62EF-8D81-485F-9968-22E81ADED870}" presName="childTextArrow" presStyleLbl="fgAccFollowNode1" presStyleIdx="4" presStyleCnt="7" custScaleY="130479" custLinFactNeighborY="-13208">
        <dgm:presLayoutVars>
          <dgm:bulletEnabled val="1"/>
        </dgm:presLayoutVars>
      </dgm:prSet>
      <dgm:spPr/>
    </dgm:pt>
    <dgm:pt modelId="{CBFB3880-A5B1-47EA-8C93-E444EEF3ADD6}" type="pres">
      <dgm:prSet presAssocID="{BC50B984-5DF3-4D57-95CE-C07F640BA805}" presName="sp" presStyleCnt="0"/>
      <dgm:spPr/>
    </dgm:pt>
    <dgm:pt modelId="{E19CE95C-81C9-4BA6-B53C-1A0E37A6281A}" type="pres">
      <dgm:prSet presAssocID="{BA608C87-23C0-4131-9A25-AE993E5C2AA5}" presName="arrowAndChildren" presStyleCnt="0"/>
      <dgm:spPr/>
    </dgm:pt>
    <dgm:pt modelId="{EBD42D8C-11E0-4DD4-B34A-D1DD2A0F8760}" type="pres">
      <dgm:prSet presAssocID="{BA608C87-23C0-4131-9A25-AE993E5C2AA5}" presName="parentTextArrow" presStyleLbl="node1" presStyleIdx="1" presStyleCnt="3"/>
      <dgm:spPr/>
    </dgm:pt>
    <dgm:pt modelId="{B8E6860E-7CAF-4294-82FE-26AD7B646100}" type="pres">
      <dgm:prSet presAssocID="{BA608C87-23C0-4131-9A25-AE993E5C2AA5}" presName="arrow" presStyleLbl="node1" presStyleIdx="2" presStyleCnt="3"/>
      <dgm:spPr/>
    </dgm:pt>
    <dgm:pt modelId="{723F1CB1-ED85-484E-B05F-BBBFF3CA10D1}" type="pres">
      <dgm:prSet presAssocID="{BA608C87-23C0-4131-9A25-AE993E5C2AA5}" presName="descendantArrow" presStyleCnt="0"/>
      <dgm:spPr/>
    </dgm:pt>
    <dgm:pt modelId="{B33944B5-9F2D-46BC-B9F3-DE98252554AD}" type="pres">
      <dgm:prSet presAssocID="{D3CBA643-D4A3-41E5-90A0-E7101226FAD8}" presName="childTextArrow" presStyleLbl="fgAccFollowNode1" presStyleIdx="5" presStyleCnt="7">
        <dgm:presLayoutVars>
          <dgm:bulletEnabled val="1"/>
        </dgm:presLayoutVars>
      </dgm:prSet>
      <dgm:spPr/>
    </dgm:pt>
    <dgm:pt modelId="{DB6188C9-0BE9-42B5-9F9F-8FCBEED63B6A}" type="pres">
      <dgm:prSet presAssocID="{243BA25D-104B-478C-869C-0196CA6BBE00}" presName="childTextArrow" presStyleLbl="fgAccFollowNode1" presStyleIdx="6" presStyleCnt="7">
        <dgm:presLayoutVars>
          <dgm:bulletEnabled val="1"/>
        </dgm:presLayoutVars>
      </dgm:prSet>
      <dgm:spPr/>
    </dgm:pt>
  </dgm:ptLst>
  <dgm:cxnLst>
    <dgm:cxn modelId="{36D90A13-5AA3-4E7F-861B-E8900401DC4E}" srcId="{D59510CD-C1F5-49CB-AD59-FB22421285CB}" destId="{1BE05E43-2942-4CB7-8FA2-D702D86A6490}" srcOrd="1" destOrd="0" parTransId="{728EFCF9-D75A-4B3A-B432-29AFACC3B35A}" sibTransId="{F9F7B684-F284-4BAA-AF5C-A3FCBEA975EC}"/>
    <dgm:cxn modelId="{00094514-CC7F-4997-9FE5-ADBBE11AFE97}" srcId="{209F102C-2752-45E3-AC09-133280390C9A}" destId="{BA608C87-23C0-4131-9A25-AE993E5C2AA5}" srcOrd="0" destOrd="0" parTransId="{25FC93A9-EF76-4ADC-A820-A1B81AE326A7}" sibTransId="{BC50B984-5DF3-4D57-95CE-C07F640BA805}"/>
    <dgm:cxn modelId="{18185924-5ADF-4EA9-8C50-37540C293555}" type="presOf" srcId="{D59510CD-C1F5-49CB-AD59-FB22421285CB}" destId="{F4E6B73E-BBF0-43B9-9C31-7F930D6B62CE}" srcOrd="0" destOrd="0" presId="urn:microsoft.com/office/officeart/2005/8/layout/process4"/>
    <dgm:cxn modelId="{64752F2E-F015-4BC0-9058-45691C52D4BF}" type="presOf" srcId="{7421DEDD-849E-4AC8-9800-D517830FEED4}" destId="{157038BB-AEE4-4F71-B545-B880ECC0380F}" srcOrd="0" destOrd="0" presId="urn:microsoft.com/office/officeart/2005/8/layout/process4"/>
    <dgm:cxn modelId="{77174D30-E40B-4B1C-8DAB-97974AA87CE1}" srcId="{209F102C-2752-45E3-AC09-133280390C9A}" destId="{7421DEDD-849E-4AC8-9800-D517830FEED4}" srcOrd="1" destOrd="0" parTransId="{D3F21FC7-7291-4EAA-A2BE-45D16AB12C97}" sibTransId="{58C46074-49B9-44C9-B403-DFC27FB3F829}"/>
    <dgm:cxn modelId="{ED7FC630-935C-4E01-ADCA-6B3F5D7F2D0C}" srcId="{BA608C87-23C0-4131-9A25-AE993E5C2AA5}" destId="{243BA25D-104B-478C-869C-0196CA6BBE00}" srcOrd="1" destOrd="0" parTransId="{44BAAC33-6E51-49A6-96C1-67777FD84A69}" sibTransId="{F1F98593-14BB-4B8D-BCFF-59165FFD3586}"/>
    <dgm:cxn modelId="{FC24AD33-D50B-41EF-89E0-C8B286FAEAC5}" type="presOf" srcId="{209F102C-2752-45E3-AC09-133280390C9A}" destId="{45B62496-2C1C-4592-B945-988A2B9EB03B}" srcOrd="0" destOrd="0" presId="urn:microsoft.com/office/officeart/2005/8/layout/process4"/>
    <dgm:cxn modelId="{D0702D38-99D4-4602-B075-8E16083E7BBE}" type="presOf" srcId="{D3CBA643-D4A3-41E5-90A0-E7101226FAD8}" destId="{B33944B5-9F2D-46BC-B9F3-DE98252554AD}" srcOrd="0" destOrd="0" presId="urn:microsoft.com/office/officeart/2005/8/layout/process4"/>
    <dgm:cxn modelId="{9A6F6538-2A81-45FB-8010-9E095CB88EE9}" type="presOf" srcId="{115DFBFA-C7E4-47C9-ABF7-B9E41E5CA5EA}" destId="{2CDD3A8C-404D-4382-81AD-348A644D0CAA}" srcOrd="0" destOrd="0" presId="urn:microsoft.com/office/officeart/2005/8/layout/process4"/>
    <dgm:cxn modelId="{3638DE6C-0545-4722-B64A-0D66DE020615}" type="presOf" srcId="{243BA25D-104B-478C-869C-0196CA6BBE00}" destId="{DB6188C9-0BE9-42B5-9F9F-8FCBEED63B6A}" srcOrd="0" destOrd="0" presId="urn:microsoft.com/office/officeart/2005/8/layout/process4"/>
    <dgm:cxn modelId="{6692F44C-EB25-4806-B980-256E7F489DB9}" type="presOf" srcId="{BA608C87-23C0-4131-9A25-AE993E5C2AA5}" destId="{EBD42D8C-11E0-4DD4-B34A-D1DD2A0F8760}" srcOrd="0" destOrd="0" presId="urn:microsoft.com/office/officeart/2005/8/layout/process4"/>
    <dgm:cxn modelId="{11E81E4E-E381-491A-ABD8-A5522DBE6BD4}" type="presOf" srcId="{7421DEDD-849E-4AC8-9800-D517830FEED4}" destId="{EAE41075-09EF-48DC-8EA1-026F30280484}" srcOrd="1" destOrd="0" presId="urn:microsoft.com/office/officeart/2005/8/layout/process4"/>
    <dgm:cxn modelId="{CBF6AF77-721A-4998-B1A6-2F9DC3FB691C}" type="presOf" srcId="{D59510CD-C1F5-49CB-AD59-FB22421285CB}" destId="{8B1C3D89-1241-4BBD-A95E-954AF877FE62}" srcOrd="1" destOrd="0" presId="urn:microsoft.com/office/officeart/2005/8/layout/process4"/>
    <dgm:cxn modelId="{3C5C8D89-9715-4F12-A274-79E97107812E}" type="presOf" srcId="{BA608C87-23C0-4131-9A25-AE993E5C2AA5}" destId="{B8E6860E-7CAF-4294-82FE-26AD7B646100}" srcOrd="1" destOrd="0" presId="urn:microsoft.com/office/officeart/2005/8/layout/process4"/>
    <dgm:cxn modelId="{342DAE8E-04DA-4A68-9748-60971F4779B7}" srcId="{7421DEDD-849E-4AC8-9800-D517830FEED4}" destId="{4C66C50E-4720-4373-860A-6011912F0E62}" srcOrd="1" destOrd="0" parTransId="{426FA47D-1D76-4763-82E5-062F9192A4BE}" sibTransId="{716AA56D-EEA2-497F-AB47-A783A76B3C78}"/>
    <dgm:cxn modelId="{A6F98394-56D0-48D6-8534-3F57154B53BC}" srcId="{7421DEDD-849E-4AC8-9800-D517830FEED4}" destId="{115DFBFA-C7E4-47C9-ABF7-B9E41E5CA5EA}" srcOrd="0" destOrd="0" parTransId="{C4D33808-9166-4A92-A8D1-4CBDAA51B6F3}" sibTransId="{FB315557-7DC3-4492-A986-B8983484C477}"/>
    <dgm:cxn modelId="{D17194AD-D3D9-45F1-84B2-CE1F04994DDC}" type="presOf" srcId="{4C66C50E-4720-4373-860A-6011912F0E62}" destId="{FAEFA757-7D93-4105-889E-C70B534C3225}" srcOrd="0" destOrd="0" presId="urn:microsoft.com/office/officeart/2005/8/layout/process4"/>
    <dgm:cxn modelId="{95BB27BA-CB05-4CBA-95A1-1CBCA3A8499F}" srcId="{D59510CD-C1F5-49CB-AD59-FB22421285CB}" destId="{A3E53B40-2042-4217-B700-981E3EA5019B}" srcOrd="0" destOrd="0" parTransId="{79BA9011-E392-4161-879B-4185BEE1D457}" sibTransId="{58384A5A-D55F-4F8C-9F38-1EA195CE7915}"/>
    <dgm:cxn modelId="{5A131CBC-8C34-4A2E-8A87-09FC4389167C}" srcId="{BA608C87-23C0-4131-9A25-AE993E5C2AA5}" destId="{D3CBA643-D4A3-41E5-90A0-E7101226FAD8}" srcOrd="0" destOrd="0" parTransId="{2CD95CCD-B35E-42E9-9400-AA027602007C}" sibTransId="{5B8B0988-FCD9-4B00-83A3-8F3933964698}"/>
    <dgm:cxn modelId="{23A12ECC-CB81-496D-8F2D-BC6A1F1AE082}" type="presOf" srcId="{1BE05E43-2942-4CB7-8FA2-D702D86A6490}" destId="{B31A00C2-4CEE-416D-88F0-89685E47F914}" srcOrd="0" destOrd="0" presId="urn:microsoft.com/office/officeart/2005/8/layout/process4"/>
    <dgm:cxn modelId="{568638D5-ED5E-4033-A832-4E36A696F992}" srcId="{209F102C-2752-45E3-AC09-133280390C9A}" destId="{D59510CD-C1F5-49CB-AD59-FB22421285CB}" srcOrd="2" destOrd="0" parTransId="{312E9606-8F5E-4C3C-92F9-6EF1587A78FA}" sibTransId="{D7C36382-B5BB-4507-BFD9-9FD489380076}"/>
    <dgm:cxn modelId="{AAA135EB-4056-48D7-B61F-BF4026987CC0}" type="presOf" srcId="{A3E53B40-2042-4217-B700-981E3EA5019B}" destId="{91FD9823-FA72-4FBB-BF53-D16C385E1292}" srcOrd="0" destOrd="0" presId="urn:microsoft.com/office/officeart/2005/8/layout/process4"/>
    <dgm:cxn modelId="{7E7D8DFA-B977-4E0C-86FF-39CB887211B4}" srcId="{7421DEDD-849E-4AC8-9800-D517830FEED4}" destId="{A6DB62EF-8D81-485F-9968-22E81ADED870}" srcOrd="2" destOrd="0" parTransId="{13F1DDFC-CF76-46C0-A115-50458CB6C8D7}" sibTransId="{D6747188-1863-474F-B064-72233D52788C}"/>
    <dgm:cxn modelId="{D3D805FC-8ED4-418D-92DE-765E0D741BB9}" type="presOf" srcId="{A6DB62EF-8D81-485F-9968-22E81ADED870}" destId="{792BFDA0-DE7B-4455-A17B-9E3772518D61}" srcOrd="0" destOrd="0" presId="urn:microsoft.com/office/officeart/2005/8/layout/process4"/>
    <dgm:cxn modelId="{F04EF27D-4570-41AC-9A4B-290D9F7A02E7}" type="presParOf" srcId="{45B62496-2C1C-4592-B945-988A2B9EB03B}" destId="{54F575E9-DF5C-4949-9B71-7A95B7C3AA28}" srcOrd="0" destOrd="0" presId="urn:microsoft.com/office/officeart/2005/8/layout/process4"/>
    <dgm:cxn modelId="{5DF51BBE-E4F4-4014-A282-1DF81A2A9784}" type="presParOf" srcId="{54F575E9-DF5C-4949-9B71-7A95B7C3AA28}" destId="{F4E6B73E-BBF0-43B9-9C31-7F930D6B62CE}" srcOrd="0" destOrd="0" presId="urn:microsoft.com/office/officeart/2005/8/layout/process4"/>
    <dgm:cxn modelId="{0F0F4AF3-8885-4728-9377-C27D123514E3}" type="presParOf" srcId="{54F575E9-DF5C-4949-9B71-7A95B7C3AA28}" destId="{8B1C3D89-1241-4BBD-A95E-954AF877FE62}" srcOrd="1" destOrd="0" presId="urn:microsoft.com/office/officeart/2005/8/layout/process4"/>
    <dgm:cxn modelId="{51989AA2-F7A9-4749-81A5-5019B3BBE610}" type="presParOf" srcId="{54F575E9-DF5C-4949-9B71-7A95B7C3AA28}" destId="{52D17FCC-2379-446A-A560-E6C6C86CD111}" srcOrd="2" destOrd="0" presId="urn:microsoft.com/office/officeart/2005/8/layout/process4"/>
    <dgm:cxn modelId="{960EAD88-18C0-4CB8-9AB9-07CCEBA967D1}" type="presParOf" srcId="{52D17FCC-2379-446A-A560-E6C6C86CD111}" destId="{91FD9823-FA72-4FBB-BF53-D16C385E1292}" srcOrd="0" destOrd="0" presId="urn:microsoft.com/office/officeart/2005/8/layout/process4"/>
    <dgm:cxn modelId="{028FF752-7E45-4048-9886-89744875DE86}" type="presParOf" srcId="{52D17FCC-2379-446A-A560-E6C6C86CD111}" destId="{B31A00C2-4CEE-416D-88F0-89685E47F914}" srcOrd="1" destOrd="0" presId="urn:microsoft.com/office/officeart/2005/8/layout/process4"/>
    <dgm:cxn modelId="{A8B6253C-82A6-48A4-AFA3-7B8C6E3F9545}" type="presParOf" srcId="{45B62496-2C1C-4592-B945-988A2B9EB03B}" destId="{F1219296-46C9-4389-9B45-4E54158B6533}" srcOrd="1" destOrd="0" presId="urn:microsoft.com/office/officeart/2005/8/layout/process4"/>
    <dgm:cxn modelId="{4F11AFC6-AF54-44CD-BB5C-C5CC44F842DE}" type="presParOf" srcId="{45B62496-2C1C-4592-B945-988A2B9EB03B}" destId="{7E02B2AE-9FCE-4298-9FF7-67B9E945ACB3}" srcOrd="2" destOrd="0" presId="urn:microsoft.com/office/officeart/2005/8/layout/process4"/>
    <dgm:cxn modelId="{0F2DBE8A-02A8-437C-8CA6-5FB00B33B9B8}" type="presParOf" srcId="{7E02B2AE-9FCE-4298-9FF7-67B9E945ACB3}" destId="{157038BB-AEE4-4F71-B545-B880ECC0380F}" srcOrd="0" destOrd="0" presId="urn:microsoft.com/office/officeart/2005/8/layout/process4"/>
    <dgm:cxn modelId="{DEA03A02-6F07-4FE8-ABC1-B66304E2970A}" type="presParOf" srcId="{7E02B2AE-9FCE-4298-9FF7-67B9E945ACB3}" destId="{EAE41075-09EF-48DC-8EA1-026F30280484}" srcOrd="1" destOrd="0" presId="urn:microsoft.com/office/officeart/2005/8/layout/process4"/>
    <dgm:cxn modelId="{B5EEBA5F-19B8-4B2B-8987-D8CDEBD0A472}" type="presParOf" srcId="{7E02B2AE-9FCE-4298-9FF7-67B9E945ACB3}" destId="{1C6E2ECF-7A0E-437A-B042-D8DDA74DD8CC}" srcOrd="2" destOrd="0" presId="urn:microsoft.com/office/officeart/2005/8/layout/process4"/>
    <dgm:cxn modelId="{002B7EF2-DFB7-4A2A-ABE4-B32E56A2720B}" type="presParOf" srcId="{1C6E2ECF-7A0E-437A-B042-D8DDA74DD8CC}" destId="{2CDD3A8C-404D-4382-81AD-348A644D0CAA}" srcOrd="0" destOrd="0" presId="urn:microsoft.com/office/officeart/2005/8/layout/process4"/>
    <dgm:cxn modelId="{AB06414B-39A4-4BD9-8EEA-3666554816B8}" type="presParOf" srcId="{1C6E2ECF-7A0E-437A-B042-D8DDA74DD8CC}" destId="{FAEFA757-7D93-4105-889E-C70B534C3225}" srcOrd="1" destOrd="0" presId="urn:microsoft.com/office/officeart/2005/8/layout/process4"/>
    <dgm:cxn modelId="{2B847349-BF98-44DD-83CB-96A2AA67B9A5}" type="presParOf" srcId="{1C6E2ECF-7A0E-437A-B042-D8DDA74DD8CC}" destId="{792BFDA0-DE7B-4455-A17B-9E3772518D61}" srcOrd="2" destOrd="0" presId="urn:microsoft.com/office/officeart/2005/8/layout/process4"/>
    <dgm:cxn modelId="{AC39BA2B-8204-479A-B866-06EA933E694E}" type="presParOf" srcId="{45B62496-2C1C-4592-B945-988A2B9EB03B}" destId="{CBFB3880-A5B1-47EA-8C93-E444EEF3ADD6}" srcOrd="3" destOrd="0" presId="urn:microsoft.com/office/officeart/2005/8/layout/process4"/>
    <dgm:cxn modelId="{E971CC93-7A3C-4497-91C4-6156DB24150F}" type="presParOf" srcId="{45B62496-2C1C-4592-B945-988A2B9EB03B}" destId="{E19CE95C-81C9-4BA6-B53C-1A0E37A6281A}" srcOrd="4" destOrd="0" presId="urn:microsoft.com/office/officeart/2005/8/layout/process4"/>
    <dgm:cxn modelId="{F69213F1-80C0-4570-87CD-6D7CA3932E3D}" type="presParOf" srcId="{E19CE95C-81C9-4BA6-B53C-1A0E37A6281A}" destId="{EBD42D8C-11E0-4DD4-B34A-D1DD2A0F8760}" srcOrd="0" destOrd="0" presId="urn:microsoft.com/office/officeart/2005/8/layout/process4"/>
    <dgm:cxn modelId="{1771243C-3BBE-4B09-A5F1-A6F0AE700F44}" type="presParOf" srcId="{E19CE95C-81C9-4BA6-B53C-1A0E37A6281A}" destId="{B8E6860E-7CAF-4294-82FE-26AD7B646100}" srcOrd="1" destOrd="0" presId="urn:microsoft.com/office/officeart/2005/8/layout/process4"/>
    <dgm:cxn modelId="{E98C8757-22EB-4760-969B-83C28AD9F002}" type="presParOf" srcId="{E19CE95C-81C9-4BA6-B53C-1A0E37A6281A}" destId="{723F1CB1-ED85-484E-B05F-BBBFF3CA10D1}" srcOrd="2" destOrd="0" presId="urn:microsoft.com/office/officeart/2005/8/layout/process4"/>
    <dgm:cxn modelId="{C6B0C3FC-0DFD-4E3C-A607-F71075BC2614}" type="presParOf" srcId="{723F1CB1-ED85-484E-B05F-BBBFF3CA10D1}" destId="{B33944B5-9F2D-46BC-B9F3-DE98252554AD}" srcOrd="0" destOrd="0" presId="urn:microsoft.com/office/officeart/2005/8/layout/process4"/>
    <dgm:cxn modelId="{85E32289-F82F-4DED-94E2-87BD84205D14}" type="presParOf" srcId="{723F1CB1-ED85-484E-B05F-BBBFF3CA10D1}" destId="{DB6188C9-0BE9-42B5-9F9F-8FCBEED63B6A}"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C3D89-1241-4BBD-A95E-954AF877FE62}">
      <dsp:nvSpPr>
        <dsp:cNvPr id="0" name=""/>
        <dsp:cNvSpPr/>
      </dsp:nvSpPr>
      <dsp:spPr>
        <a:xfrm>
          <a:off x="0" y="4401205"/>
          <a:ext cx="11705020" cy="138464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chemeClr val="tx1"/>
              </a:solidFill>
            </a:rPr>
            <a:t>Conséquences politiques</a:t>
          </a:r>
        </a:p>
      </dsp:txBody>
      <dsp:txXfrm>
        <a:off x="0" y="4401205"/>
        <a:ext cx="11705020" cy="747709"/>
      </dsp:txXfrm>
    </dsp:sp>
    <dsp:sp modelId="{91FD9823-FA72-4FBB-BF53-D16C385E1292}">
      <dsp:nvSpPr>
        <dsp:cNvPr id="0" name=""/>
        <dsp:cNvSpPr/>
      </dsp:nvSpPr>
      <dsp:spPr>
        <a:xfrm>
          <a:off x="0" y="5142241"/>
          <a:ext cx="5852510" cy="636937"/>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Tensions sociales</a:t>
          </a:r>
        </a:p>
        <a:p>
          <a:pPr marL="0" lvl="0" indent="0" algn="ctr" defTabSz="711200">
            <a:lnSpc>
              <a:spcPct val="90000"/>
            </a:lnSpc>
            <a:spcBef>
              <a:spcPct val="0"/>
            </a:spcBef>
            <a:spcAft>
              <a:spcPct val="35000"/>
            </a:spcAft>
            <a:buNone/>
          </a:pPr>
          <a:r>
            <a:rPr lang="fr-FR" sz="1400" kern="1200" dirty="0"/>
            <a:t> (émeutes xénophobes, grèves, manifestations…)</a:t>
          </a:r>
        </a:p>
      </dsp:txBody>
      <dsp:txXfrm>
        <a:off x="0" y="5142241"/>
        <a:ext cx="5852510" cy="636937"/>
      </dsp:txXfrm>
    </dsp:sp>
    <dsp:sp modelId="{B31A00C2-4CEE-416D-88F0-89685E47F914}">
      <dsp:nvSpPr>
        <dsp:cNvPr id="0" name=""/>
        <dsp:cNvSpPr/>
      </dsp:nvSpPr>
      <dsp:spPr>
        <a:xfrm>
          <a:off x="5852510" y="5142241"/>
          <a:ext cx="5852510" cy="636937"/>
        </a:xfrm>
        <a:prstGeom prst="rect">
          <a:avLst/>
        </a:prstGeom>
        <a:solidFill>
          <a:schemeClr val="accent2">
            <a:tint val="40000"/>
            <a:alpha val="90000"/>
            <a:hueOff val="-141538"/>
            <a:satOff val="-12558"/>
            <a:lumOff val="-128"/>
            <a:alphaOff val="0"/>
          </a:schemeClr>
        </a:solidFill>
        <a:ln w="12700" cap="flat" cmpd="sng" algn="ctr">
          <a:solidFill>
            <a:schemeClr val="accent2">
              <a:tint val="40000"/>
              <a:alpha val="90000"/>
              <a:hueOff val="-141538"/>
              <a:satOff val="-12558"/>
              <a:lumOff val="-1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i="0" kern="1200" dirty="0"/>
            <a:t>Développement du syndicalisme et du socialisme</a:t>
          </a:r>
        </a:p>
        <a:p>
          <a:pPr marL="0" lvl="0" indent="0" algn="ctr" defTabSz="711200">
            <a:lnSpc>
              <a:spcPct val="90000"/>
            </a:lnSpc>
            <a:spcBef>
              <a:spcPct val="0"/>
            </a:spcBef>
            <a:spcAft>
              <a:spcPct val="35000"/>
            </a:spcAft>
            <a:buNone/>
          </a:pPr>
          <a:r>
            <a:rPr lang="fr-FR" sz="1400" b="0" i="0" kern="1200" dirty="0"/>
            <a:t>(SFIO, CGT)</a:t>
          </a:r>
        </a:p>
      </dsp:txBody>
      <dsp:txXfrm>
        <a:off x="5852510" y="5142241"/>
        <a:ext cx="5852510" cy="636937"/>
      </dsp:txXfrm>
    </dsp:sp>
    <dsp:sp modelId="{EAE41075-09EF-48DC-8EA1-026F30280484}">
      <dsp:nvSpPr>
        <dsp:cNvPr id="0" name=""/>
        <dsp:cNvSpPr/>
      </dsp:nvSpPr>
      <dsp:spPr>
        <a:xfrm rot="10800000">
          <a:off x="0" y="2110223"/>
          <a:ext cx="11705020" cy="2311751"/>
        </a:xfrm>
        <a:prstGeom prst="upArrowCallou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chemeClr val="tx1"/>
              </a:solidFill>
            </a:rPr>
            <a:t>Mutations économiques et sociales</a:t>
          </a:r>
        </a:p>
      </dsp:txBody>
      <dsp:txXfrm rot="-10800000">
        <a:off x="0" y="2110223"/>
        <a:ext cx="11705020" cy="811424"/>
      </dsp:txXfrm>
    </dsp:sp>
    <dsp:sp modelId="{2CDD3A8C-404D-4382-81AD-348A644D0CAA}">
      <dsp:nvSpPr>
        <dsp:cNvPr id="0" name=""/>
        <dsp:cNvSpPr/>
      </dsp:nvSpPr>
      <dsp:spPr>
        <a:xfrm>
          <a:off x="5715" y="2767668"/>
          <a:ext cx="3897863" cy="851814"/>
        </a:xfrm>
        <a:prstGeom prst="rect">
          <a:avLst/>
        </a:prstGeom>
        <a:solidFill>
          <a:schemeClr val="accent2">
            <a:tint val="40000"/>
            <a:alpha val="90000"/>
            <a:hueOff val="-283075"/>
            <a:satOff val="-25115"/>
            <a:lumOff val="-256"/>
            <a:alphaOff val="0"/>
          </a:schemeClr>
        </a:solidFill>
        <a:ln w="12700" cap="flat" cmpd="sng" algn="ctr">
          <a:solidFill>
            <a:schemeClr val="accent2">
              <a:tint val="40000"/>
              <a:alpha val="90000"/>
              <a:hueOff val="-283075"/>
              <a:satOff val="-25115"/>
              <a:lumOff val="-2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Transformation des territoires </a:t>
          </a:r>
        </a:p>
        <a:p>
          <a:pPr marL="0" lvl="0" indent="0" algn="ctr" defTabSz="711200">
            <a:lnSpc>
              <a:spcPct val="90000"/>
            </a:lnSpc>
            <a:spcBef>
              <a:spcPct val="0"/>
            </a:spcBef>
            <a:spcAft>
              <a:spcPct val="35000"/>
            </a:spcAft>
            <a:buNone/>
          </a:pPr>
          <a:r>
            <a:rPr lang="fr-FR" sz="1400" kern="1200" dirty="0"/>
            <a:t>(exode rural, urbanisation) </a:t>
          </a:r>
        </a:p>
      </dsp:txBody>
      <dsp:txXfrm>
        <a:off x="5715" y="2767668"/>
        <a:ext cx="3897863" cy="851814"/>
      </dsp:txXfrm>
    </dsp:sp>
    <dsp:sp modelId="{FAEFA757-7D93-4105-889E-C70B534C3225}">
      <dsp:nvSpPr>
        <dsp:cNvPr id="0" name=""/>
        <dsp:cNvSpPr/>
      </dsp:nvSpPr>
      <dsp:spPr>
        <a:xfrm>
          <a:off x="3903578" y="2767668"/>
          <a:ext cx="3897863" cy="830801"/>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Evolution du monde du travail </a:t>
          </a:r>
        </a:p>
        <a:p>
          <a:pPr marL="0" lvl="0" indent="0" algn="ctr" defTabSz="711200">
            <a:lnSpc>
              <a:spcPct val="90000"/>
            </a:lnSpc>
            <a:spcBef>
              <a:spcPct val="0"/>
            </a:spcBef>
            <a:spcAft>
              <a:spcPct val="35000"/>
            </a:spcAft>
            <a:buNone/>
          </a:pPr>
          <a:r>
            <a:rPr lang="fr-FR" sz="1400" kern="1200" dirty="0"/>
            <a:t>(développement du salariat, essor des emplois industriels)</a:t>
          </a:r>
        </a:p>
      </dsp:txBody>
      <dsp:txXfrm>
        <a:off x="3903578" y="2767668"/>
        <a:ext cx="3897863" cy="830801"/>
      </dsp:txXfrm>
    </dsp:sp>
    <dsp:sp modelId="{792BFDA0-DE7B-4455-A17B-9E3772518D61}">
      <dsp:nvSpPr>
        <dsp:cNvPr id="0" name=""/>
        <dsp:cNvSpPr/>
      </dsp:nvSpPr>
      <dsp:spPr>
        <a:xfrm>
          <a:off x="7801442" y="2767652"/>
          <a:ext cx="3897863" cy="830820"/>
        </a:xfrm>
        <a:prstGeom prst="rect">
          <a:avLst/>
        </a:prstGeom>
        <a:solidFill>
          <a:schemeClr val="accent2">
            <a:tint val="40000"/>
            <a:alpha val="90000"/>
            <a:hueOff val="-566151"/>
            <a:satOff val="-50231"/>
            <a:lumOff val="-513"/>
            <a:alphaOff val="0"/>
          </a:schemeClr>
        </a:solidFill>
        <a:ln w="12700" cap="flat" cmpd="sng" algn="ctr">
          <a:solidFill>
            <a:schemeClr val="accent2">
              <a:tint val="40000"/>
              <a:alpha val="90000"/>
              <a:hueOff val="-566151"/>
              <a:satOff val="-50231"/>
              <a:lumOff val="-51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Amélioration inégale du niveau de vie</a:t>
          </a:r>
        </a:p>
        <a:p>
          <a:pPr marL="0" lvl="0" indent="0" algn="ctr" defTabSz="711200">
            <a:lnSpc>
              <a:spcPct val="90000"/>
            </a:lnSpc>
            <a:spcBef>
              <a:spcPct val="0"/>
            </a:spcBef>
            <a:spcAft>
              <a:spcPct val="35000"/>
            </a:spcAft>
            <a:buNone/>
          </a:pPr>
          <a:r>
            <a:rPr lang="fr-FR" sz="1600" b="1" kern="1200" dirty="0"/>
            <a:t> </a:t>
          </a:r>
          <a:r>
            <a:rPr lang="fr-FR" sz="1400" kern="1200" dirty="0"/>
            <a:t>(inégalités sociales, inégalités homme/femmes, inégalités français/étrangers…)</a:t>
          </a:r>
        </a:p>
      </dsp:txBody>
      <dsp:txXfrm>
        <a:off x="7801442" y="2767652"/>
        <a:ext cx="3897863" cy="830820"/>
      </dsp:txXfrm>
    </dsp:sp>
    <dsp:sp modelId="{B8E6860E-7CAF-4294-82FE-26AD7B646100}">
      <dsp:nvSpPr>
        <dsp:cNvPr id="0" name=""/>
        <dsp:cNvSpPr/>
      </dsp:nvSpPr>
      <dsp:spPr>
        <a:xfrm rot="10800000">
          <a:off x="0" y="1406"/>
          <a:ext cx="11705020" cy="2129586"/>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chemeClr val="tx1"/>
              </a:solidFill>
            </a:rPr>
            <a:t>Deuxième révolution industrielle</a:t>
          </a:r>
        </a:p>
      </dsp:txBody>
      <dsp:txXfrm rot="-10800000">
        <a:off x="0" y="1406"/>
        <a:ext cx="11705020" cy="747485"/>
      </dsp:txXfrm>
    </dsp:sp>
    <dsp:sp modelId="{B33944B5-9F2D-46BC-B9F3-DE98252554AD}">
      <dsp:nvSpPr>
        <dsp:cNvPr id="0" name=""/>
        <dsp:cNvSpPr/>
      </dsp:nvSpPr>
      <dsp:spPr>
        <a:xfrm>
          <a:off x="0" y="748891"/>
          <a:ext cx="5852510" cy="636746"/>
        </a:xfrm>
        <a:prstGeom prst="rect">
          <a:avLst/>
        </a:prstGeom>
        <a:solidFill>
          <a:schemeClr val="accent2">
            <a:tint val="40000"/>
            <a:alpha val="90000"/>
            <a:hueOff val="-707688"/>
            <a:satOff val="-62788"/>
            <a:lumOff val="-641"/>
            <a:alphaOff val="0"/>
          </a:schemeClr>
        </a:solidFill>
        <a:ln w="12700" cap="flat" cmpd="sng" algn="ctr">
          <a:solidFill>
            <a:schemeClr val="accent2">
              <a:tint val="40000"/>
              <a:alpha val="90000"/>
              <a:hueOff val="-707688"/>
              <a:satOff val="-62788"/>
              <a:lumOff val="-64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Nouvelles industries </a:t>
          </a:r>
        </a:p>
        <a:p>
          <a:pPr marL="0" lvl="0" indent="0" algn="ctr" defTabSz="711200">
            <a:lnSpc>
              <a:spcPct val="90000"/>
            </a:lnSpc>
            <a:spcBef>
              <a:spcPct val="0"/>
            </a:spcBef>
            <a:spcAft>
              <a:spcPct val="35000"/>
            </a:spcAft>
            <a:buNone/>
          </a:pPr>
          <a:r>
            <a:rPr lang="fr-FR" sz="1400" kern="1200" dirty="0"/>
            <a:t>(métallurgie, chimie) </a:t>
          </a:r>
        </a:p>
      </dsp:txBody>
      <dsp:txXfrm>
        <a:off x="0" y="748891"/>
        <a:ext cx="5852510" cy="636746"/>
      </dsp:txXfrm>
    </dsp:sp>
    <dsp:sp modelId="{DB6188C9-0BE9-42B5-9F9F-8FCBEED63B6A}">
      <dsp:nvSpPr>
        <dsp:cNvPr id="0" name=""/>
        <dsp:cNvSpPr/>
      </dsp:nvSpPr>
      <dsp:spPr>
        <a:xfrm>
          <a:off x="5852510" y="748891"/>
          <a:ext cx="5852510" cy="636746"/>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Nouvelles énergies </a:t>
          </a:r>
        </a:p>
        <a:p>
          <a:pPr marL="0" lvl="0" indent="0" algn="ctr" defTabSz="711200">
            <a:lnSpc>
              <a:spcPct val="90000"/>
            </a:lnSpc>
            <a:spcBef>
              <a:spcPct val="0"/>
            </a:spcBef>
            <a:spcAft>
              <a:spcPct val="35000"/>
            </a:spcAft>
            <a:buNone/>
          </a:pPr>
          <a:r>
            <a:rPr lang="fr-FR" sz="1400" b="0" kern="1200" dirty="0"/>
            <a:t>(</a:t>
          </a:r>
          <a:r>
            <a:rPr lang="fr-FR" sz="1400" kern="1200" dirty="0"/>
            <a:t>pétrole, électricité)</a:t>
          </a:r>
        </a:p>
      </dsp:txBody>
      <dsp:txXfrm>
        <a:off x="5852510" y="748891"/>
        <a:ext cx="5852510" cy="636746"/>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4C014-ABE8-49E3-B5B4-B1F9A255B2C1}" type="datetimeFigureOut">
              <a:rPr lang="fr-FR" smtClean="0"/>
              <a:t>23/09/2021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96E0A-3CF6-4E19-ADA8-5C9F31945D07}" type="slidenum">
              <a:rPr lang="fr-FR" smtClean="0"/>
              <a:t>‹N°›</a:t>
            </a:fld>
            <a:endParaRPr lang="fr-FR"/>
          </a:p>
        </p:txBody>
      </p:sp>
    </p:spTree>
    <p:extLst>
      <p:ext uri="{BB962C8B-B14F-4D97-AF65-F5344CB8AC3E}">
        <p14:creationId xmlns:p14="http://schemas.microsoft.com/office/powerpoint/2010/main" val="49601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E796E0A-3CF6-4E19-ADA8-5C9F31945D07}" type="slidenum">
              <a:rPr lang="fr-FR" smtClean="0"/>
              <a:t>3</a:t>
            </a:fld>
            <a:endParaRPr lang="fr-FR"/>
          </a:p>
        </p:txBody>
      </p:sp>
    </p:spTree>
    <p:extLst>
      <p:ext uri="{BB962C8B-B14F-4D97-AF65-F5344CB8AC3E}">
        <p14:creationId xmlns:p14="http://schemas.microsoft.com/office/powerpoint/2010/main" val="3087511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A0C30A-DB04-4706-BD6B-0191C656EB3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255F5D6-BA21-4F85-A551-0911A91C94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C7B7140-D9E8-43E8-AD89-0806EE69ACDB}"/>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5" name="Espace réservé du pied de page 4">
            <a:extLst>
              <a:ext uri="{FF2B5EF4-FFF2-40B4-BE49-F238E27FC236}">
                <a16:creationId xmlns:a16="http://schemas.microsoft.com/office/drawing/2014/main" id="{F978331D-6CD3-4361-A0E5-6DD37C8C337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D188029-A6F2-4B6B-B014-3EB46ECE77AC}"/>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2046137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8A7A09-359C-483E-AF36-9964758850F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FBAF1C0-BD22-4EC3-B329-523BD644CFD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75D31D0-EB30-42AA-BFD0-039500E55352}"/>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5" name="Espace réservé du pied de page 4">
            <a:extLst>
              <a:ext uri="{FF2B5EF4-FFF2-40B4-BE49-F238E27FC236}">
                <a16:creationId xmlns:a16="http://schemas.microsoft.com/office/drawing/2014/main" id="{4B46DC75-43D1-4EC6-94D4-EC4725FE83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A5FC2A-E16A-40E8-8A60-98224FFA1FAA}"/>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1445509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164B18E-7326-4FAD-80A0-C0333382964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F899D6E-F60B-4A66-984F-132870A8BE5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4ACD5B1-2F57-43EF-B7C8-5BED578C3F34}"/>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5" name="Espace réservé du pied de page 4">
            <a:extLst>
              <a:ext uri="{FF2B5EF4-FFF2-40B4-BE49-F238E27FC236}">
                <a16:creationId xmlns:a16="http://schemas.microsoft.com/office/drawing/2014/main" id="{B6038D78-C02E-4B80-A821-3D8D1C4F35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65D5E9D-34D1-4FC1-ACA6-CA135F2075FF}"/>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967598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E215B8-8446-449F-A9A1-B47C1D5AEB5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833751F-7DF5-49F9-89BD-47980BC8527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074701B-0613-49C5-9FA5-6D17435D551A}"/>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5" name="Espace réservé du pied de page 4">
            <a:extLst>
              <a:ext uri="{FF2B5EF4-FFF2-40B4-BE49-F238E27FC236}">
                <a16:creationId xmlns:a16="http://schemas.microsoft.com/office/drawing/2014/main" id="{9D3F6370-1714-4BEB-AC5E-CF6CBDEC4CC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6250421-80E0-4AF5-A157-87DCC4A34D53}"/>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1399063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E273CF-AF26-43A4-9E98-0CA1398FEBC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84D260B-0EF8-4E08-9309-E80B8F8BFA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94114FC-1E46-41E9-8968-F4CB8121456E}"/>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5" name="Espace réservé du pied de page 4">
            <a:extLst>
              <a:ext uri="{FF2B5EF4-FFF2-40B4-BE49-F238E27FC236}">
                <a16:creationId xmlns:a16="http://schemas.microsoft.com/office/drawing/2014/main" id="{36D05A0D-3084-4BD5-92CE-6C45A1F8753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B9ED97-657B-4080-B4CD-41137C97FACC}"/>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4000619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D3D7E4-D217-4396-BD84-3FEC0B92B72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58AD328-B0A9-4DCF-AC71-E94FA14F9FE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9A35A5E-E2FF-407E-9AA6-34B3B5A7736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3F85A2A-A6AB-475F-A5EE-9716EDB45937}"/>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6" name="Espace réservé du pied de page 5">
            <a:extLst>
              <a:ext uri="{FF2B5EF4-FFF2-40B4-BE49-F238E27FC236}">
                <a16:creationId xmlns:a16="http://schemas.microsoft.com/office/drawing/2014/main" id="{7956A532-9D6C-40AF-8B03-93A90426501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B286F6B-B1DB-43D5-8A27-437E4251D019}"/>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171072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9D2FB6-071D-447D-A243-0EBFBA7FA32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AD8CCDC-6031-41D4-96D1-6481822D27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CAC6437-E443-4C2D-BDF2-104713ED1E1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13AF488-4B12-41D8-A758-260E8A828A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A2EF003-B208-4FB4-8FD1-BA6E643E8EE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8C55BB3-9D64-48AB-8CD2-35C8B489AC1D}"/>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8" name="Espace réservé du pied de page 7">
            <a:extLst>
              <a:ext uri="{FF2B5EF4-FFF2-40B4-BE49-F238E27FC236}">
                <a16:creationId xmlns:a16="http://schemas.microsoft.com/office/drawing/2014/main" id="{8729905F-82C9-4F78-9781-A3AE3365340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81A10E3-5EB1-4D8B-88AD-7E36494E149D}"/>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2753222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393172-6DDF-49E4-B6AA-5E38EF6F77E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883CB50-F8A2-4471-9D1B-53D6DE6E0901}"/>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4" name="Espace réservé du pied de page 3">
            <a:extLst>
              <a:ext uri="{FF2B5EF4-FFF2-40B4-BE49-F238E27FC236}">
                <a16:creationId xmlns:a16="http://schemas.microsoft.com/office/drawing/2014/main" id="{7C06826F-728E-4AFF-996B-97CE94CA01F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E2EAF43-BADE-4CF9-AF46-3DEC4F531005}"/>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449946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B4F201C-6136-49D3-9B50-6A8D06576B8E}"/>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3" name="Espace réservé du pied de page 2">
            <a:extLst>
              <a:ext uri="{FF2B5EF4-FFF2-40B4-BE49-F238E27FC236}">
                <a16:creationId xmlns:a16="http://schemas.microsoft.com/office/drawing/2014/main" id="{E825F97D-4B01-4CAE-85D2-18E1DEAA76D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6310406-6F65-406B-9368-C012804FACEA}"/>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909089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7DE494-E4CA-4882-8C55-2EC9E6F6A5C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18706B4-E3B2-41BC-A7AD-2E9AC0A571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4B21267-959B-4C2D-935E-FED7738B5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8F68830-280C-4B13-BD8A-03C07E0A5CA7}"/>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6" name="Espace réservé du pied de page 5">
            <a:extLst>
              <a:ext uri="{FF2B5EF4-FFF2-40B4-BE49-F238E27FC236}">
                <a16:creationId xmlns:a16="http://schemas.microsoft.com/office/drawing/2014/main" id="{CC0A4533-C75C-4034-8245-62E1C593170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C5649B8-83FA-41D4-8AA0-7794B96DF2AC}"/>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2610827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9087B2-7D79-4A10-8D20-771A0AE0FFE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6E733DB-E01F-4121-8EA8-AFFC32E200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AF50642-E50D-459E-8533-09D05BCF2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137F21B-F8FF-4862-A487-509DE122F798}"/>
              </a:ext>
            </a:extLst>
          </p:cNvPr>
          <p:cNvSpPr>
            <a:spLocks noGrp="1"/>
          </p:cNvSpPr>
          <p:nvPr>
            <p:ph type="dt" sz="half" idx="10"/>
          </p:nvPr>
        </p:nvSpPr>
        <p:spPr/>
        <p:txBody>
          <a:bodyPr/>
          <a:lstStyle/>
          <a:p>
            <a:fld id="{3E147ED4-86FF-4BEA-9142-29819BE77537}" type="datetimeFigureOut">
              <a:rPr lang="fr-FR" smtClean="0"/>
              <a:t>23/09/2021</a:t>
            </a:fld>
            <a:endParaRPr lang="fr-FR"/>
          </a:p>
        </p:txBody>
      </p:sp>
      <p:sp>
        <p:nvSpPr>
          <p:cNvPr id="6" name="Espace réservé du pied de page 5">
            <a:extLst>
              <a:ext uri="{FF2B5EF4-FFF2-40B4-BE49-F238E27FC236}">
                <a16:creationId xmlns:a16="http://schemas.microsoft.com/office/drawing/2014/main" id="{211011E6-F148-4E6B-B701-2388990FDC8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48CF883-7BA1-4715-8995-15B64B40571B}"/>
              </a:ext>
            </a:extLst>
          </p:cNvPr>
          <p:cNvSpPr>
            <a:spLocks noGrp="1"/>
          </p:cNvSpPr>
          <p:nvPr>
            <p:ph type="sldNum" sz="quarter" idx="12"/>
          </p:nvPr>
        </p:nvSpPr>
        <p:spPr/>
        <p:txBody>
          <a:bodyPr/>
          <a:lstStyle/>
          <a:p>
            <a:fld id="{F2F23FF8-1F0F-44BA-97EA-B6AC6EEDD6AD}" type="slidenum">
              <a:rPr lang="fr-FR" smtClean="0"/>
              <a:t>‹N°›</a:t>
            </a:fld>
            <a:endParaRPr lang="fr-FR"/>
          </a:p>
        </p:txBody>
      </p:sp>
    </p:spTree>
    <p:extLst>
      <p:ext uri="{BB962C8B-B14F-4D97-AF65-F5344CB8AC3E}">
        <p14:creationId xmlns:p14="http://schemas.microsoft.com/office/powerpoint/2010/main" val="823546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D0471FC-3885-468C-9BED-060B31D122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1C0D17E-7933-42F3-98DE-AE14169D7F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2B223A7-A4E2-45EA-82E3-F8B8C55263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47ED4-86FF-4BEA-9142-29819BE77537}" type="datetimeFigureOut">
              <a:rPr lang="fr-FR" smtClean="0"/>
              <a:t>23/09/2021</a:t>
            </a:fld>
            <a:endParaRPr lang="fr-FR"/>
          </a:p>
        </p:txBody>
      </p:sp>
      <p:sp>
        <p:nvSpPr>
          <p:cNvPr id="5" name="Espace réservé du pied de page 4">
            <a:extLst>
              <a:ext uri="{FF2B5EF4-FFF2-40B4-BE49-F238E27FC236}">
                <a16:creationId xmlns:a16="http://schemas.microsoft.com/office/drawing/2014/main" id="{CC00E8AA-BE54-4861-BDBB-4AAAC707F3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4F62D60-CDF2-4823-8B28-C78A6F7719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23FF8-1F0F-44BA-97EA-B6AC6EEDD6AD}" type="slidenum">
              <a:rPr lang="fr-FR" smtClean="0"/>
              <a:t>‹N°›</a:t>
            </a:fld>
            <a:endParaRPr lang="fr-FR"/>
          </a:p>
        </p:txBody>
      </p:sp>
    </p:spTree>
    <p:extLst>
      <p:ext uri="{BB962C8B-B14F-4D97-AF65-F5344CB8AC3E}">
        <p14:creationId xmlns:p14="http://schemas.microsoft.com/office/powerpoint/2010/main" val="805834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etronews.fr/journal/la-justice/09-mai-1891/61/948477/1" TargetMode="External"/><Relationship Id="rId3" Type="http://schemas.openxmlformats.org/officeDocument/2006/relationships/hyperlink" Target="https://www.youtube.com/watch?v=wszfl65nG0o" TargetMode="External"/><Relationship Id="rId7" Type="http://schemas.openxmlformats.org/officeDocument/2006/relationships/hyperlink" Target="https://www.retronews.fr/journal/le-figaro/03-mai-1891/104/1104169/1"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www.retronews.fr/journal/la-presse/06-mai-1891/126/562691/1" TargetMode="External"/><Relationship Id="rId5" Type="http://schemas.openxmlformats.org/officeDocument/2006/relationships/hyperlink" Target="https://www.retronews.fr/journal/l-intransigeant/04-mai-1891/44/933109/1" TargetMode="External"/><Relationship Id="rId4" Type="http://schemas.openxmlformats.org/officeDocument/2006/relationships/hyperlink" Target="https://www.retronews.fr/journal/le-petit-parisien-supplement-litteraire-illustre/17-mai-1891/115/1073999/1" TargetMode="External"/><Relationship Id="rId9" Type="http://schemas.openxmlformats.org/officeDocument/2006/relationships/hyperlink" Target="https://www.retronews.fr/journal/le-temps/10-mai-1891/123/652905/1?from=%2Fsearch%23sort%3Dscore%26publishedStart%3D1891-05-10%26publishedBounds%3Dfrom%26indexedBounds%3Dfrom%26tfPublicationsOr%255B0%255D%3DLe%2520Temps%26advancedUi%3Dtrue%26page%3D1%26searchIn%3Dall%26total%3D1&amp;index=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www.monbureaunumerique.fr/"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D649058-5EDC-492B-A277-F327C1560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7E445DE7-0969-48C4-ADD7-8D334B0B65F8}"/>
              </a:ext>
            </a:extLst>
          </p:cNvPr>
          <p:cNvSpPr/>
          <p:nvPr/>
        </p:nvSpPr>
        <p:spPr>
          <a:xfrm>
            <a:off x="0" y="0"/>
            <a:ext cx="12192000" cy="685800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12" name="object 8">
            <a:extLst>
              <a:ext uri="{FF2B5EF4-FFF2-40B4-BE49-F238E27FC236}">
                <a16:creationId xmlns:a16="http://schemas.microsoft.com/office/drawing/2014/main" id="{8C3F410A-61DC-4173-8A4A-9476ABA94384}"/>
              </a:ext>
            </a:extLst>
          </p:cNvPr>
          <p:cNvSpPr txBox="1"/>
          <p:nvPr/>
        </p:nvSpPr>
        <p:spPr>
          <a:xfrm>
            <a:off x="745947" y="111234"/>
            <a:ext cx="11190411" cy="1120550"/>
          </a:xfrm>
          <a:prstGeom prst="rect">
            <a:avLst/>
          </a:prstGeom>
          <a:solidFill>
            <a:schemeClr val="bg1"/>
          </a:solidFill>
          <a:ln w="12700">
            <a:solidFill>
              <a:srgbClr val="00B0F0"/>
            </a:solidFill>
          </a:ln>
        </p:spPr>
        <p:txBody>
          <a:bodyPr vert="horz" wrap="square" lIns="0" tIns="34925" rIns="0" bIns="0" rtlCol="0">
            <a:noAutofit/>
          </a:bodyPr>
          <a:lstStyle/>
          <a:p>
            <a:pPr marL="90170" marR="20955">
              <a:lnSpc>
                <a:spcPct val="115000"/>
              </a:lnSpc>
              <a:spcAft>
                <a:spcPts val="0"/>
              </a:spcAft>
            </a:pPr>
            <a:r>
              <a:rPr lang="fr-FR" sz="1600" b="1" kern="1200" spc="-1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Point </a:t>
            </a:r>
            <a:r>
              <a:rPr lang="fr-FR" sz="1600" b="1"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de </a:t>
            </a:r>
            <a:r>
              <a:rPr lang="fr-FR" sz="1600" b="1"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passage et </a:t>
            </a:r>
            <a:r>
              <a:rPr lang="fr-FR" sz="1600" b="1" kern="1200" spc="-2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d’ouverture </a:t>
            </a:r>
            <a:r>
              <a:rPr lang="fr-FR" sz="1600" b="1" dirty="0">
                <a:solidFill>
                  <a:srgbClr val="00B0F0"/>
                </a:solidFill>
                <a:latin typeface="Calibri" panose="020F0502020204030204" pitchFamily="34" charset="0"/>
                <a:ea typeface="Calibri" panose="020F0502020204030204" pitchFamily="34" charset="0"/>
                <a:cs typeface="Calibri" panose="020F0502020204030204" pitchFamily="34" charset="0"/>
              </a:rPr>
              <a:t>2</a:t>
            </a:r>
            <a:r>
              <a:rPr lang="fr-FR" sz="1600" b="1" kern="12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 « 1891 : </a:t>
            </a:r>
            <a:r>
              <a:rPr lang="fr-FR" sz="1600" b="1"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la fusillade de </a:t>
            </a:r>
            <a:r>
              <a:rPr lang="fr-FR" sz="1600" b="1"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Fourmies </a:t>
            </a:r>
            <a:r>
              <a:rPr lang="fr-FR" sz="1600" b="1"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du 1</a:t>
            </a:r>
            <a:r>
              <a:rPr lang="fr-FR" sz="1600" b="1" kern="1200" spc="-5" baseline="300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er</a:t>
            </a:r>
            <a:r>
              <a:rPr lang="fr-FR" sz="1600" b="1"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fr-FR" sz="1600" b="1" kern="1200" baseline="300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fr-FR" sz="1600" b="1"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mai </a:t>
            </a:r>
            <a:r>
              <a:rPr lang="fr-FR" sz="1600" b="1" kern="12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91440" marR="110490" algn="just">
              <a:lnSpc>
                <a:spcPct val="98000"/>
              </a:lnSpc>
              <a:spcAft>
                <a:spcPts val="0"/>
              </a:spcAft>
            </a:pPr>
            <a:r>
              <a:rPr lang="fr-FR" sz="1600" u="sng" kern="1200" spc="-5" dirty="0">
                <a:solidFill>
                  <a:srgbClr val="00B0F0"/>
                </a:solidFill>
                <a:effectLst/>
                <a:uFill>
                  <a:solidFill>
                    <a:srgbClr val="00B0F0"/>
                  </a:solidFill>
                </a:uFill>
                <a:latin typeface="Calibri" panose="020F0502020204030204" pitchFamily="34" charset="0"/>
                <a:ea typeface="Calibri" panose="020F0502020204030204" pitchFamily="34" charset="0"/>
                <a:cs typeface="Calibri" panose="020F0502020204030204" pitchFamily="34" charset="0"/>
              </a:rPr>
              <a:t>Consigne</a:t>
            </a:r>
            <a:r>
              <a:rPr lang="fr-FR" sz="1600"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fr-FR" sz="1600" kern="12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fr-FR" sz="1600"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A partir d’une vidéo et d’articles de presse de l’époque, analyser les causes, les acteurs principaux et le regard porté sur la fusillade de Fourmies, le 1</a:t>
            </a:r>
            <a:r>
              <a:rPr lang="fr-FR" sz="1600" kern="1200" spc="-5" baseline="300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er</a:t>
            </a:r>
            <a:r>
              <a:rPr lang="fr-FR" sz="1600"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1891. Vous </a:t>
            </a:r>
            <a:r>
              <a:rPr lang="fr-FR" sz="1600"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montrerez d’abord </a:t>
            </a:r>
            <a:r>
              <a:rPr lang="fr-FR" sz="1600"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quelles étaient les </a:t>
            </a:r>
            <a:r>
              <a:rPr lang="fr-FR" sz="1600"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revendications  </a:t>
            </a:r>
            <a:r>
              <a:rPr lang="fr-FR" sz="1600" kern="12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des </a:t>
            </a:r>
            <a:r>
              <a:rPr lang="fr-FR" sz="1600"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ouvriers grévistes et</a:t>
            </a:r>
            <a:r>
              <a:rPr lang="fr-FR" sz="1600" kern="1200" spc="-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la </a:t>
            </a:r>
            <a:r>
              <a:rPr lang="fr-FR" sz="1600"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réaction </a:t>
            </a:r>
            <a:r>
              <a:rPr lang="fr-FR" sz="1600" kern="12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des </a:t>
            </a:r>
            <a:r>
              <a:rPr lang="fr-FR" sz="1600"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autorités face </a:t>
            </a:r>
            <a:r>
              <a:rPr lang="fr-FR" sz="1600" kern="120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à ces</a:t>
            </a:r>
            <a:r>
              <a:rPr lang="fr-FR" sz="1600" kern="1200" spc="85"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 </a:t>
            </a:r>
            <a:r>
              <a:rPr lang="fr-FR" sz="1600" kern="1200" spc="-10"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revendications. Puis, vous mettrez en évidence les différents points de vue sur cet évènement.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91440" marR="182880">
              <a:lnSpc>
                <a:spcPct val="98000"/>
              </a:lnSpc>
              <a:spcBef>
                <a:spcPts val="275"/>
              </a:spcBef>
              <a:spcAft>
                <a:spcPts val="800"/>
              </a:spcAft>
            </a:pPr>
            <a:r>
              <a:rPr lang="fr-FR" sz="1050" dirty="0">
                <a:effectLst/>
                <a:latin typeface="Calibri" panose="020F0502020204030204" pitchFamily="34"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object 8">
            <a:extLst>
              <a:ext uri="{FF2B5EF4-FFF2-40B4-BE49-F238E27FC236}">
                <a16:creationId xmlns:a16="http://schemas.microsoft.com/office/drawing/2014/main" id="{CAF27CC7-99B4-4855-8D11-DC8864B379AB}"/>
              </a:ext>
            </a:extLst>
          </p:cNvPr>
          <p:cNvSpPr txBox="1"/>
          <p:nvPr/>
        </p:nvSpPr>
        <p:spPr>
          <a:xfrm>
            <a:off x="745947" y="1305259"/>
            <a:ext cx="11190411" cy="1116760"/>
          </a:xfrm>
          <a:prstGeom prst="rect">
            <a:avLst/>
          </a:prstGeom>
          <a:solidFill>
            <a:schemeClr val="bg1"/>
          </a:solidFill>
          <a:ln w="12700">
            <a:solidFill>
              <a:schemeClr val="accent2"/>
            </a:solidFill>
          </a:ln>
        </p:spPr>
        <p:txBody>
          <a:bodyPr vert="horz" wrap="square" lIns="0" tIns="34925" rIns="0" bIns="0" rtlCol="0">
            <a:noAutofit/>
          </a:bodyPr>
          <a:lstStyle/>
          <a:p>
            <a:pPr marL="90170" algn="just">
              <a:spcBef>
                <a:spcPts val="50"/>
              </a:spcBef>
              <a:spcAft>
                <a:spcPts val="0"/>
              </a:spcAft>
            </a:pPr>
            <a:r>
              <a:rPr lang="fr-FR" sz="1600" b="1" dirty="0">
                <a:solidFill>
                  <a:srgbClr val="EC7C30"/>
                </a:solidFill>
                <a:effectLst/>
                <a:latin typeface="Calibri" panose="020F0502020204030204" pitchFamily="34" charset="0"/>
                <a:ea typeface="Calibri" panose="020F0502020204030204" pitchFamily="34" charset="0"/>
              </a:rPr>
              <a:t>Point méthode : Porter un regard critique sur un document</a:t>
            </a:r>
            <a:endParaRPr lang="fr-FR" sz="1600" b="1" dirty="0">
              <a:latin typeface="Calibri" panose="020F0502020204030204" pitchFamily="34" charset="0"/>
              <a:ea typeface="Calibri" panose="020F0502020204030204" pitchFamily="34" charset="0"/>
            </a:endParaRPr>
          </a:p>
          <a:p>
            <a:pPr marL="375920" indent="-285750" algn="just">
              <a:spcBef>
                <a:spcPts val="50"/>
              </a:spcBef>
              <a:spcAft>
                <a:spcPts val="0"/>
              </a:spcAft>
              <a:buFontTx/>
              <a:buChar char="-"/>
            </a:pPr>
            <a:r>
              <a:rPr lang="fr-FR" sz="1600" dirty="0">
                <a:solidFill>
                  <a:srgbClr val="EC7C30"/>
                </a:solidFill>
                <a:effectLst/>
                <a:latin typeface="Calibri" panose="020F0502020204030204" pitchFamily="34" charset="0"/>
                <a:ea typeface="Calibri" panose="020F0502020204030204" pitchFamily="34" charset="0"/>
              </a:rPr>
              <a:t>Identifier le point de vue de l’auteur et montrer qu’il existe d’autres points de vue (en tenant</a:t>
            </a:r>
            <a:r>
              <a:rPr lang="fr-FR" sz="1600" dirty="0">
                <a:solidFill>
                  <a:srgbClr val="ED7D31"/>
                </a:solidFill>
                <a:effectLst/>
                <a:latin typeface="Calibri" panose="020F0502020204030204" pitchFamily="34" charset="0"/>
                <a:ea typeface="Calibri" panose="020F0502020204030204" pitchFamily="34" charset="0"/>
                <a:cs typeface="Calibri" panose="020F0502020204030204" pitchFamily="34" charset="0"/>
              </a:rPr>
              <a:t> compte de la date de parution et de la ligne éditoriale de chacun) ;</a:t>
            </a:r>
            <a:endParaRPr lang="fr-FR" sz="1600" dirty="0">
              <a:latin typeface="Calibri" panose="020F0502020204030204" pitchFamily="34" charset="0"/>
              <a:ea typeface="Calibri" panose="020F0502020204030204" pitchFamily="34" charset="0"/>
              <a:cs typeface="Calibri" panose="020F0502020204030204" pitchFamily="34" charset="0"/>
            </a:endParaRPr>
          </a:p>
          <a:p>
            <a:pPr marL="375920" indent="-285750" algn="just">
              <a:spcBef>
                <a:spcPts val="50"/>
              </a:spcBef>
              <a:spcAft>
                <a:spcPts val="0"/>
              </a:spcAft>
              <a:buFontTx/>
              <a:buChar char="-"/>
            </a:pPr>
            <a:r>
              <a:rPr lang="fr-FR" sz="1600" dirty="0">
                <a:solidFill>
                  <a:srgbClr val="EC7C30"/>
                </a:solidFill>
                <a:effectLst/>
                <a:latin typeface="Calibri" panose="020F0502020204030204" pitchFamily="34" charset="0"/>
                <a:ea typeface="Calibri" panose="020F0502020204030204" pitchFamily="34" charset="0"/>
              </a:rPr>
              <a:t>Repérer les éléments non-évoqués par le document.</a:t>
            </a:r>
            <a:endParaRPr lang="fr-FR" sz="1600" dirty="0">
              <a:effectLst/>
              <a:latin typeface="Calibri" panose="020F0502020204030204" pitchFamily="34" charset="0"/>
              <a:ea typeface="Calibri" panose="020F0502020204030204" pitchFamily="34" charset="0"/>
            </a:endParaRPr>
          </a:p>
          <a:p>
            <a:pPr marL="428625" indent="-130175" algn="just">
              <a:spcBef>
                <a:spcPts val="10"/>
              </a:spcBef>
              <a:spcAft>
                <a:spcPts val="0"/>
              </a:spcAft>
              <a:tabLst>
                <a:tab pos="428625" algn="l"/>
              </a:tabLst>
            </a:pPr>
            <a:r>
              <a:rPr lang="fr-FR" sz="1100" dirty="0">
                <a:effectLst/>
                <a:latin typeface="Calibri" panose="020F0502020204030204" pitchFamily="34" charset="0"/>
                <a:ea typeface="Calibri" panose="020F0502020204030204" pitchFamily="34" charset="0"/>
              </a:rPr>
              <a:t> </a:t>
            </a:r>
          </a:p>
        </p:txBody>
      </p:sp>
      <p:sp>
        <p:nvSpPr>
          <p:cNvPr id="16" name="ZoneTexte 8">
            <a:extLst>
              <a:ext uri="{FF2B5EF4-FFF2-40B4-BE49-F238E27FC236}">
                <a16:creationId xmlns:a16="http://schemas.microsoft.com/office/drawing/2014/main" id="{76312BC4-E70E-4402-87DE-D070EBE1CCA7}"/>
              </a:ext>
            </a:extLst>
          </p:cNvPr>
          <p:cNvSpPr txBox="1"/>
          <p:nvPr/>
        </p:nvSpPr>
        <p:spPr>
          <a:xfrm>
            <a:off x="745947" y="2581757"/>
            <a:ext cx="11190411" cy="4091131"/>
          </a:xfrm>
          <a:prstGeom prst="rect">
            <a:avLst/>
          </a:prstGeom>
        </p:spPr>
        <p:style>
          <a:lnRef idx="2">
            <a:schemeClr val="dk1"/>
          </a:lnRef>
          <a:fillRef idx="1">
            <a:schemeClr val="lt1"/>
          </a:fillRef>
          <a:effectRef idx="0">
            <a:schemeClr val="dk1"/>
          </a:effectRef>
          <a:fontRef idx="minor">
            <a:schemeClr val="dk1"/>
          </a:fontRef>
        </p:style>
        <p:txBody>
          <a:bodyPr wrap="square" rtlCol="0">
            <a:noAutofit/>
          </a:bodyPr>
          <a:lstStyle/>
          <a:p>
            <a:pPr algn="just">
              <a:lnSpc>
                <a:spcPct val="107000"/>
              </a:lnSpc>
              <a:spcAft>
                <a:spcPts val="0"/>
              </a:spcAft>
            </a:pPr>
            <a:r>
              <a:rPr lang="fr-FR" sz="1100" kern="1200" dirty="0">
                <a:solidFill>
                  <a:srgbClr val="000000"/>
                </a:solidFill>
                <a:effectLst/>
                <a:ea typeface="Calibri" panose="020F0502020204030204" pitchFamily="34" charset="0"/>
                <a:cs typeface="Times New Roman" panose="02020603050405020304" pitchFamily="18" charset="0"/>
              </a:rPr>
              <a:t> </a:t>
            </a:r>
            <a:endParaRPr lang="fr-FR" sz="1100" dirty="0">
              <a:effectLst/>
              <a:ea typeface="Calibri" panose="020F0502020204030204" pitchFamily="34" charset="0"/>
              <a:cs typeface="Times New Roman" panose="02020603050405020304" pitchFamily="18" charset="0"/>
            </a:endParaRPr>
          </a:p>
          <a:p>
            <a:pPr algn="just">
              <a:lnSpc>
                <a:spcPct val="107000"/>
              </a:lnSpc>
              <a:spcAft>
                <a:spcPts val="0"/>
              </a:spcAft>
            </a:pPr>
            <a:r>
              <a:rPr lang="fr-FR" sz="1100" kern="1200" dirty="0">
                <a:solidFill>
                  <a:srgbClr val="000000"/>
                </a:solidFill>
                <a:effectLst/>
                <a:ea typeface="Calibri" panose="020F0502020204030204" pitchFamily="34" charset="0"/>
                <a:cs typeface="Times New Roman" panose="02020603050405020304" pitchFamily="18" charset="0"/>
              </a:rPr>
              <a:t> </a:t>
            </a:r>
            <a:endParaRPr lang="fr-FR" sz="1100" dirty="0">
              <a:effectLst/>
              <a:ea typeface="Calibri" panose="020F0502020204030204" pitchFamily="34" charset="0"/>
              <a:cs typeface="Times New Roman" panose="02020603050405020304" pitchFamily="18" charset="0"/>
            </a:endParaRPr>
          </a:p>
          <a:p>
            <a:pPr algn="just">
              <a:lnSpc>
                <a:spcPct val="107000"/>
              </a:lnSpc>
              <a:spcAft>
                <a:spcPts val="0"/>
              </a:spcAft>
            </a:pPr>
            <a:r>
              <a:rPr lang="fr-FR" sz="1400" kern="1200" dirty="0">
                <a:solidFill>
                  <a:srgbClr val="000000"/>
                </a:solidFill>
                <a:effectLst/>
                <a:ea typeface="Calibri" panose="020F0502020204030204" pitchFamily="34" charset="0"/>
                <a:cs typeface="Times New Roman" panose="02020603050405020304" pitchFamily="18" charset="0"/>
              </a:rPr>
              <a:t> </a:t>
            </a:r>
            <a:endParaRPr lang="fr-FR" sz="1400" dirty="0">
              <a:effectLst/>
              <a:ea typeface="Calibri" panose="020F0502020204030204" pitchFamily="34" charset="0"/>
              <a:cs typeface="Times New Roman" panose="02020603050405020304" pitchFamily="18" charset="0"/>
            </a:endParaRPr>
          </a:p>
          <a:p>
            <a:pPr algn="just">
              <a:lnSpc>
                <a:spcPct val="107000"/>
              </a:lnSpc>
              <a:spcAft>
                <a:spcPts val="0"/>
              </a:spcAft>
            </a:pPr>
            <a:endParaRPr lang="fr-FR" sz="100" kern="1200" dirty="0">
              <a:solidFill>
                <a:srgbClr val="000000"/>
              </a:solidFill>
              <a:effectLst/>
              <a:ea typeface="Calibri" panose="020F0502020204030204" pitchFamily="34" charset="0"/>
              <a:cs typeface="Times New Roman" panose="02020603050405020304" pitchFamily="18" charset="0"/>
            </a:endParaRPr>
          </a:p>
          <a:p>
            <a:pPr algn="just">
              <a:lnSpc>
                <a:spcPct val="107000"/>
              </a:lnSpc>
              <a:spcAft>
                <a:spcPts val="0"/>
              </a:spcAft>
            </a:pPr>
            <a:r>
              <a:rPr lang="fr-FR" sz="1200" kern="1200" dirty="0">
                <a:solidFill>
                  <a:srgbClr val="000000"/>
                </a:solidFill>
                <a:effectLst/>
                <a:ea typeface="Calibri" panose="020F0502020204030204" pitchFamily="34" charset="0"/>
                <a:cs typeface="Times New Roman" panose="02020603050405020304" pitchFamily="18" charset="0"/>
              </a:rPr>
              <a:t>¤ </a:t>
            </a:r>
            <a:r>
              <a:rPr lang="fr-FR" sz="1200" i="1" u="sng" kern="1200" dirty="0">
                <a:solidFill>
                  <a:srgbClr val="000000"/>
                </a:solidFill>
                <a:effectLst/>
                <a:ea typeface="Calibri" panose="020F0502020204030204" pitchFamily="34" charset="0"/>
                <a:cs typeface="Times New Roman" panose="02020603050405020304" pitchFamily="18" charset="0"/>
              </a:rPr>
              <a:t>Objectifs</a:t>
            </a:r>
            <a:r>
              <a:rPr lang="fr-FR" sz="1200" kern="1200" dirty="0">
                <a:solidFill>
                  <a:srgbClr val="000000"/>
                </a:solidFill>
                <a:effectLst/>
                <a:ea typeface="Calibri" panose="020F0502020204030204" pitchFamily="34" charset="0"/>
                <a:cs typeface="Times New Roman" panose="02020603050405020304" pitchFamily="18" charset="0"/>
              </a:rPr>
              <a:t> : </a:t>
            </a:r>
            <a:r>
              <a:rPr lang="fr-FR" sz="1200" kern="1200" dirty="0">
                <a:solidFill>
                  <a:srgbClr val="000000"/>
                </a:solidFill>
                <a:effectLst/>
                <a:ea typeface="Calibri" panose="020F0502020204030204" pitchFamily="34" charset="0"/>
                <a:cs typeface="Calibri" panose="020F0502020204030204" pitchFamily="34" charset="0"/>
              </a:rPr>
              <a:t>Identifier les causes, les acteurs et les points de vue sur la fusillade de Fourmies du 1</a:t>
            </a:r>
            <a:r>
              <a:rPr lang="fr-FR" sz="1200" kern="1200" baseline="30000" dirty="0">
                <a:solidFill>
                  <a:srgbClr val="000000"/>
                </a:solidFill>
                <a:effectLst/>
                <a:ea typeface="Calibri" panose="020F0502020204030204" pitchFamily="34" charset="0"/>
                <a:cs typeface="Calibri" panose="020F0502020204030204" pitchFamily="34" charset="0"/>
              </a:rPr>
              <a:t>er</a:t>
            </a:r>
            <a:r>
              <a:rPr lang="fr-FR" sz="1200" kern="1200" dirty="0">
                <a:solidFill>
                  <a:srgbClr val="000000"/>
                </a:solidFill>
                <a:effectLst/>
                <a:ea typeface="Calibri" panose="020F0502020204030204" pitchFamily="34" charset="0"/>
                <a:cs typeface="Calibri" panose="020F0502020204030204" pitchFamily="34" charset="0"/>
              </a:rPr>
              <a:t>.</a:t>
            </a:r>
            <a:endParaRPr lang="fr-FR" sz="1200" dirty="0">
              <a:ea typeface="Calibri" panose="020F0502020204030204" pitchFamily="34" charset="0"/>
              <a:cs typeface="Times New Roman" panose="02020603050405020304" pitchFamily="18" charset="0"/>
            </a:endParaRPr>
          </a:p>
          <a:p>
            <a:pPr algn="just">
              <a:lnSpc>
                <a:spcPct val="107000"/>
              </a:lnSpc>
              <a:spcAft>
                <a:spcPts val="0"/>
              </a:spcAft>
            </a:pPr>
            <a:r>
              <a:rPr lang="fr-FR" sz="1200" kern="1200" dirty="0">
                <a:solidFill>
                  <a:srgbClr val="000000"/>
                </a:solidFill>
                <a:effectLst/>
                <a:ea typeface="Calibri" panose="020F0502020204030204" pitchFamily="34" charset="0"/>
                <a:cs typeface="Times New Roman" panose="02020603050405020304" pitchFamily="18" charset="0"/>
              </a:rPr>
              <a:t>¤ </a:t>
            </a:r>
            <a:r>
              <a:rPr lang="fr-FR" sz="1200" i="1" u="sng" kern="1200" dirty="0">
                <a:solidFill>
                  <a:srgbClr val="000000"/>
                </a:solidFill>
                <a:effectLst/>
                <a:ea typeface="Calibri" panose="020F0502020204030204" pitchFamily="34" charset="0"/>
                <a:cs typeface="Times New Roman" panose="02020603050405020304" pitchFamily="18" charset="0"/>
              </a:rPr>
              <a:t>Démarches</a:t>
            </a:r>
            <a:r>
              <a:rPr lang="fr-FR" sz="1200" kern="1200" dirty="0">
                <a:solidFill>
                  <a:srgbClr val="000000"/>
                </a:solidFill>
                <a:effectLst/>
                <a:ea typeface="Calibri" panose="020F0502020204030204" pitchFamily="34" charset="0"/>
                <a:cs typeface="Times New Roman" panose="02020603050405020304" pitchFamily="18" charset="0"/>
              </a:rPr>
              <a:t> : travail en binôme – analyser des documents historiques – rédiger un commentaire organisé</a:t>
            </a:r>
            <a:endParaRPr lang="fr-FR" sz="1200" dirty="0">
              <a:ea typeface="Calibri" panose="020F0502020204030204" pitchFamily="34" charset="0"/>
              <a:cs typeface="Times New Roman" panose="02020603050405020304" pitchFamily="18" charset="0"/>
            </a:endParaRPr>
          </a:p>
          <a:p>
            <a:pPr algn="just">
              <a:lnSpc>
                <a:spcPct val="107000"/>
              </a:lnSpc>
              <a:spcAft>
                <a:spcPts val="0"/>
              </a:spcAft>
            </a:pPr>
            <a:r>
              <a:rPr lang="fr-FR" sz="1200" kern="1200" dirty="0">
                <a:solidFill>
                  <a:srgbClr val="000000"/>
                </a:solidFill>
                <a:effectLst/>
                <a:ea typeface="Calibri" panose="020F0502020204030204" pitchFamily="34" charset="0"/>
                <a:cs typeface="Times New Roman" panose="02020603050405020304" pitchFamily="18" charset="0"/>
              </a:rPr>
              <a:t>¤ </a:t>
            </a:r>
            <a:r>
              <a:rPr lang="fr-FR" sz="1200" i="1" u="sng" kern="1200" dirty="0">
                <a:solidFill>
                  <a:srgbClr val="000000"/>
                </a:solidFill>
                <a:effectLst/>
                <a:ea typeface="Calibri" panose="020F0502020204030204" pitchFamily="34" charset="0"/>
                <a:cs typeface="Times New Roman" panose="02020603050405020304" pitchFamily="18" charset="0"/>
              </a:rPr>
              <a:t>Supports</a:t>
            </a:r>
            <a:r>
              <a:rPr lang="fr-FR" sz="1200" kern="1200" dirty="0">
                <a:solidFill>
                  <a:srgbClr val="000000"/>
                </a:solidFill>
                <a:effectLst/>
                <a:ea typeface="Calibri" panose="020F0502020204030204" pitchFamily="34" charset="0"/>
                <a:cs typeface="Times New Roman" panose="02020603050405020304" pitchFamily="18" charset="0"/>
              </a:rPr>
              <a:t> :</a:t>
            </a:r>
            <a:endParaRPr lang="fr-FR" sz="1200" dirty="0">
              <a:effectLst/>
              <a:ea typeface="Calibri" panose="020F0502020204030204" pitchFamily="34" charset="0"/>
              <a:cs typeface="Times New Roman" panose="02020603050405020304" pitchFamily="18" charset="0"/>
            </a:endParaRPr>
          </a:p>
          <a:p>
            <a:pPr marL="452438" lvl="0" indent="-187325" algn="just">
              <a:lnSpc>
                <a:spcPct val="107000"/>
              </a:lnSpc>
              <a:spcAft>
                <a:spcPts val="0"/>
              </a:spcAft>
              <a:buFont typeface="Arial" panose="020B0604020202020204" pitchFamily="34" charset="0"/>
              <a:buChar char="•"/>
            </a:pPr>
            <a:r>
              <a:rPr lang="fr-FR" sz="1200" b="1" dirty="0">
                <a:effectLst/>
                <a:ea typeface="Calibri" panose="020F0502020204030204" pitchFamily="34" charset="0"/>
                <a:cs typeface="Times New Roman" panose="02020603050405020304" pitchFamily="18" charset="0"/>
              </a:rPr>
              <a:t>Les évènements du 1</a:t>
            </a:r>
            <a:r>
              <a:rPr lang="fr-FR" sz="1200" b="1" baseline="30000" dirty="0">
                <a:effectLst/>
                <a:ea typeface="Calibri" panose="020F0502020204030204" pitchFamily="34" charset="0"/>
                <a:cs typeface="Times New Roman" panose="02020603050405020304" pitchFamily="18" charset="0"/>
              </a:rPr>
              <a:t>er</a:t>
            </a:r>
            <a:r>
              <a:rPr lang="fr-FR" sz="1200" b="1" dirty="0">
                <a:effectLst/>
                <a:ea typeface="Calibri" panose="020F0502020204030204" pitchFamily="34" charset="0"/>
                <a:cs typeface="Times New Roman" panose="02020603050405020304" pitchFamily="18" charset="0"/>
              </a:rPr>
              <a:t> 1891 racontés en vidéo :</a:t>
            </a:r>
            <a:endParaRPr lang="fr-FR" sz="1200" dirty="0">
              <a:effectLst/>
              <a:ea typeface="Calibri" panose="020F0502020204030204" pitchFamily="34" charset="0"/>
              <a:cs typeface="Times New Roman" panose="02020603050405020304" pitchFamily="18" charset="0"/>
            </a:endParaRPr>
          </a:p>
          <a:p>
            <a:pPr marL="806450" lvl="0" indent="-342900" algn="just">
              <a:lnSpc>
                <a:spcPct val="107000"/>
              </a:lnSpc>
              <a:spcAft>
                <a:spcPts val="0"/>
              </a:spcAft>
              <a:buFont typeface="Wingdings" panose="05000000000000000000" pitchFamily="2" charset="2"/>
              <a:buChar char=""/>
            </a:pPr>
            <a:r>
              <a:rPr lang="fr-FR" sz="1100" dirty="0">
                <a:effectLst/>
                <a:ea typeface="Calibri" panose="020F0502020204030204" pitchFamily="34" charset="0"/>
                <a:cs typeface="Wingdings" panose="05000000000000000000" pitchFamily="2" charset="2"/>
              </a:rPr>
              <a:t> </a:t>
            </a:r>
            <a:r>
              <a:rPr lang="fr-FR" sz="1200" u="sng" dirty="0">
                <a:solidFill>
                  <a:srgbClr val="000000"/>
                </a:solidFill>
                <a:effectLst/>
                <a:ea typeface="Calibri" panose="020F0502020204030204" pitchFamily="34" charset="0"/>
                <a:cs typeface="Wingdings" panose="05000000000000000000" pitchFamily="2" charset="2"/>
                <a:hlinkClick r:id="rId3"/>
              </a:rPr>
              <a:t>https://www.youtube.com/watch?v=wszfl65nG0o</a:t>
            </a:r>
            <a:endParaRPr lang="fr-FR" sz="1100" dirty="0">
              <a:effectLst/>
              <a:ea typeface="Calibri" panose="020F0502020204030204" pitchFamily="34" charset="0"/>
              <a:cs typeface="Wingdings" panose="05000000000000000000" pitchFamily="2" charset="2"/>
            </a:endParaRPr>
          </a:p>
          <a:p>
            <a:pPr marL="540385" algn="just">
              <a:lnSpc>
                <a:spcPct val="107000"/>
              </a:lnSpc>
              <a:spcAft>
                <a:spcPts val="0"/>
              </a:spcAft>
            </a:pPr>
            <a:r>
              <a:rPr lang="fr-FR" sz="600" dirty="0">
                <a:effectLst/>
                <a:ea typeface="Calibri" panose="020F0502020204030204" pitchFamily="34" charset="0"/>
                <a:cs typeface="Times New Roman" panose="02020603050405020304" pitchFamily="18" charset="0"/>
              </a:rPr>
              <a:t> </a:t>
            </a:r>
            <a:endParaRPr lang="fr-FR" sz="1200" dirty="0">
              <a:effectLst/>
              <a:ea typeface="Calibri" panose="020F0502020204030204" pitchFamily="34" charset="0"/>
              <a:cs typeface="Times New Roman" panose="02020603050405020304" pitchFamily="18" charset="0"/>
            </a:endParaRPr>
          </a:p>
          <a:p>
            <a:pPr marL="452438" lvl="0" indent="-187325" algn="just">
              <a:lnSpc>
                <a:spcPct val="107000"/>
              </a:lnSpc>
              <a:spcAft>
                <a:spcPts val="0"/>
              </a:spcAft>
              <a:buFont typeface="Arial" panose="020B0604020202020204" pitchFamily="34" charset="0"/>
              <a:buChar char="•"/>
            </a:pPr>
            <a:r>
              <a:rPr lang="fr-FR" sz="1200" b="1" dirty="0">
                <a:effectLst/>
                <a:ea typeface="Calibri" panose="020F0502020204030204" pitchFamily="34" charset="0"/>
                <a:cs typeface="Times New Roman" panose="02020603050405020304" pitchFamily="18" charset="0"/>
              </a:rPr>
              <a:t>Les évènements du 1</a:t>
            </a:r>
            <a:r>
              <a:rPr lang="fr-FR" sz="1200" b="1" baseline="30000" dirty="0">
                <a:effectLst/>
                <a:ea typeface="Calibri" panose="020F0502020204030204" pitchFamily="34" charset="0"/>
                <a:cs typeface="Times New Roman" panose="02020603050405020304" pitchFamily="18" charset="0"/>
              </a:rPr>
              <a:t>er</a:t>
            </a:r>
            <a:r>
              <a:rPr lang="fr-FR" sz="1200" b="1" dirty="0">
                <a:effectLst/>
                <a:ea typeface="Calibri" panose="020F0502020204030204" pitchFamily="34" charset="0"/>
                <a:cs typeface="Times New Roman" panose="02020603050405020304" pitchFamily="18" charset="0"/>
              </a:rPr>
              <a:t> 1891 vus par la presse :</a:t>
            </a:r>
            <a:endParaRPr lang="fr-FR" sz="1200" dirty="0">
              <a:effectLst/>
              <a:ea typeface="Calibri" panose="020F0502020204030204" pitchFamily="34" charset="0"/>
              <a:cs typeface="Times New Roman" panose="02020603050405020304" pitchFamily="18" charset="0"/>
            </a:endParaRPr>
          </a:p>
          <a:p>
            <a:pPr marL="628650" lvl="0" indent="-176213" algn="just">
              <a:spcAft>
                <a:spcPts val="800"/>
              </a:spcAft>
              <a:buFont typeface="Wingdings" panose="05000000000000000000" pitchFamily="2" charset="2"/>
              <a:buChar char=""/>
            </a:pPr>
            <a:r>
              <a:rPr lang="fr-FR" sz="1200" i="1" dirty="0">
                <a:effectLst/>
                <a:ea typeface="Calibri" panose="020F0502020204030204" pitchFamily="34" charset="0"/>
                <a:cs typeface="Wingdings" panose="05000000000000000000" pitchFamily="2" charset="2"/>
              </a:rPr>
              <a:t>Le</a:t>
            </a:r>
            <a:r>
              <a:rPr lang="fr-FR" sz="1200" dirty="0">
                <a:effectLst/>
                <a:ea typeface="Calibri" panose="020F0502020204030204" pitchFamily="34" charset="0"/>
                <a:cs typeface="Wingdings" panose="05000000000000000000" pitchFamily="2" charset="2"/>
              </a:rPr>
              <a:t> </a:t>
            </a:r>
            <a:r>
              <a:rPr lang="fr-FR" sz="1200" i="1" dirty="0">
                <a:effectLst/>
                <a:ea typeface="Calibri" panose="020F0502020204030204" pitchFamily="34" charset="0"/>
                <a:cs typeface="Wingdings" panose="05000000000000000000" pitchFamily="2" charset="2"/>
              </a:rPr>
              <a:t>Petit Parisien</a:t>
            </a:r>
            <a:r>
              <a:rPr lang="fr-FR" sz="1200" dirty="0">
                <a:effectLst/>
                <a:ea typeface="Calibri" panose="020F0502020204030204" pitchFamily="34" charset="0"/>
                <a:cs typeface="Wingdings" panose="05000000000000000000" pitchFamily="2" charset="2"/>
              </a:rPr>
              <a:t>, Supplément littéraire illustré, 17 mai 1891 : </a:t>
            </a:r>
            <a:r>
              <a:rPr lang="fr-FR" sz="1200" u="sng" dirty="0">
                <a:solidFill>
                  <a:srgbClr val="0563C1"/>
                </a:solidFill>
                <a:effectLst/>
                <a:ea typeface="Calibri" panose="020F0502020204030204" pitchFamily="34" charset="0"/>
                <a:cs typeface="Wingdings" panose="05000000000000000000" pitchFamily="2" charset="2"/>
                <a:hlinkClick r:id="rId4"/>
              </a:rPr>
              <a:t>https://www.retronews.fr/journal/le-petit-parisien-supplement-litteraire-illustre/17-mai-1891/115/1073999/1</a:t>
            </a:r>
            <a:r>
              <a:rPr lang="fr-FR" sz="1200" dirty="0">
                <a:effectLst/>
                <a:ea typeface="Calibri" panose="020F0502020204030204" pitchFamily="34" charset="0"/>
                <a:cs typeface="Wingdings" panose="05000000000000000000" pitchFamily="2" charset="2"/>
              </a:rPr>
              <a:t> </a:t>
            </a:r>
          </a:p>
          <a:p>
            <a:pPr marL="628650" lvl="0" indent="-176213" algn="just">
              <a:spcAft>
                <a:spcPts val="800"/>
              </a:spcAft>
              <a:buFont typeface="Wingdings" panose="05000000000000000000" pitchFamily="2" charset="2"/>
              <a:buChar char=""/>
            </a:pPr>
            <a:r>
              <a:rPr lang="fr-FR" sz="1200" i="1" dirty="0">
                <a:effectLst/>
                <a:ea typeface="Calibri" panose="020F0502020204030204" pitchFamily="34" charset="0"/>
                <a:cs typeface="Wingdings" panose="05000000000000000000" pitchFamily="2" charset="2"/>
              </a:rPr>
              <a:t>L’Intransigeant</a:t>
            </a:r>
            <a:r>
              <a:rPr lang="fr-FR" sz="1200" dirty="0">
                <a:effectLst/>
                <a:ea typeface="Calibri" panose="020F0502020204030204" pitchFamily="34" charset="0"/>
                <a:cs typeface="Wingdings" panose="05000000000000000000" pitchFamily="2" charset="2"/>
              </a:rPr>
              <a:t>, 4 mai 1891 : </a:t>
            </a:r>
            <a:r>
              <a:rPr lang="fr-FR" sz="1200" u="sng" dirty="0">
                <a:solidFill>
                  <a:srgbClr val="0563C1"/>
                </a:solidFill>
                <a:effectLst/>
                <a:ea typeface="Calibri" panose="020F0502020204030204" pitchFamily="34" charset="0"/>
                <a:cs typeface="Wingdings" panose="05000000000000000000" pitchFamily="2" charset="2"/>
                <a:hlinkClick r:id="rId5"/>
              </a:rPr>
              <a:t>https://www.retronews.fr/journal/l-intransigeant/04-mai-1891/44/933109/1</a:t>
            </a:r>
            <a:r>
              <a:rPr lang="fr-FR" sz="1200" dirty="0">
                <a:effectLst/>
                <a:ea typeface="Calibri" panose="020F0502020204030204" pitchFamily="34" charset="0"/>
                <a:cs typeface="Wingdings" panose="05000000000000000000" pitchFamily="2" charset="2"/>
              </a:rPr>
              <a:t> </a:t>
            </a:r>
          </a:p>
          <a:p>
            <a:pPr marL="628650" lvl="0" indent="-176213" algn="just">
              <a:spcAft>
                <a:spcPts val="800"/>
              </a:spcAft>
              <a:buFont typeface="Wingdings" panose="05000000000000000000" pitchFamily="2" charset="2"/>
              <a:buChar char=""/>
            </a:pPr>
            <a:r>
              <a:rPr lang="it-IT" sz="1200" i="1" dirty="0">
                <a:effectLst/>
                <a:ea typeface="Calibri" panose="020F0502020204030204" pitchFamily="34" charset="0"/>
                <a:cs typeface="Wingdings" panose="05000000000000000000" pitchFamily="2" charset="2"/>
              </a:rPr>
              <a:t>La Presse</a:t>
            </a:r>
            <a:r>
              <a:rPr lang="it-IT" sz="1200" dirty="0">
                <a:effectLst/>
                <a:ea typeface="Calibri" panose="020F0502020204030204" pitchFamily="34" charset="0"/>
                <a:cs typeface="Wingdings" panose="05000000000000000000" pitchFamily="2" charset="2"/>
              </a:rPr>
              <a:t>, 6 mai 1891 : </a:t>
            </a:r>
            <a:r>
              <a:rPr lang="it-IT" sz="1200" u="sng" dirty="0">
                <a:solidFill>
                  <a:srgbClr val="0563C1"/>
                </a:solidFill>
                <a:effectLst/>
                <a:ea typeface="Calibri" panose="020F0502020204030204" pitchFamily="34" charset="0"/>
                <a:cs typeface="Wingdings" panose="05000000000000000000" pitchFamily="2" charset="2"/>
                <a:hlinkClick r:id="rId6"/>
              </a:rPr>
              <a:t>https://www.retronews.fr/journal/la-presse/06-mai-1891/126/562691/1</a:t>
            </a:r>
            <a:r>
              <a:rPr lang="it-IT" sz="1200" dirty="0">
                <a:effectLst/>
                <a:ea typeface="Calibri" panose="020F0502020204030204" pitchFamily="34" charset="0"/>
                <a:cs typeface="Wingdings" panose="05000000000000000000" pitchFamily="2" charset="2"/>
              </a:rPr>
              <a:t> </a:t>
            </a:r>
            <a:endParaRPr lang="fr-FR" sz="1200" dirty="0">
              <a:effectLst/>
              <a:ea typeface="Calibri" panose="020F0502020204030204" pitchFamily="34" charset="0"/>
              <a:cs typeface="Wingdings" panose="05000000000000000000" pitchFamily="2" charset="2"/>
            </a:endParaRPr>
          </a:p>
          <a:p>
            <a:pPr marL="628650" lvl="0" indent="-176213" algn="just">
              <a:spcAft>
                <a:spcPts val="800"/>
              </a:spcAft>
              <a:buFont typeface="Wingdings" panose="05000000000000000000" pitchFamily="2" charset="2"/>
              <a:buChar char=""/>
            </a:pPr>
            <a:r>
              <a:rPr lang="it-IT" sz="1200" i="1" dirty="0">
                <a:effectLst/>
                <a:ea typeface="Calibri" panose="020F0502020204030204" pitchFamily="34" charset="0"/>
                <a:cs typeface="Wingdings" panose="05000000000000000000" pitchFamily="2" charset="2"/>
              </a:rPr>
              <a:t>Le Figaro</a:t>
            </a:r>
            <a:r>
              <a:rPr lang="it-IT" sz="1200" dirty="0">
                <a:effectLst/>
                <a:ea typeface="Calibri" panose="020F0502020204030204" pitchFamily="34" charset="0"/>
                <a:cs typeface="Wingdings" panose="05000000000000000000" pitchFamily="2" charset="2"/>
              </a:rPr>
              <a:t>, 3 mai 1891 : </a:t>
            </a:r>
            <a:r>
              <a:rPr lang="it-IT" sz="1200" u="sng" dirty="0">
                <a:solidFill>
                  <a:srgbClr val="0563C1"/>
                </a:solidFill>
                <a:effectLst/>
                <a:ea typeface="Calibri" panose="020F0502020204030204" pitchFamily="34" charset="0"/>
                <a:cs typeface="Wingdings" panose="05000000000000000000" pitchFamily="2" charset="2"/>
                <a:hlinkClick r:id="rId7"/>
              </a:rPr>
              <a:t>https://www.retronews.fr/journal/le-figaro/03-mai-1891/104/1104169/1</a:t>
            </a:r>
            <a:r>
              <a:rPr lang="it-IT" sz="1200" dirty="0">
                <a:effectLst/>
                <a:ea typeface="Calibri" panose="020F0502020204030204" pitchFamily="34" charset="0"/>
                <a:cs typeface="Wingdings" panose="05000000000000000000" pitchFamily="2" charset="2"/>
              </a:rPr>
              <a:t> </a:t>
            </a:r>
            <a:endParaRPr lang="fr-FR" sz="1200" dirty="0">
              <a:effectLst/>
              <a:ea typeface="Calibri" panose="020F0502020204030204" pitchFamily="34" charset="0"/>
              <a:cs typeface="Wingdings" panose="05000000000000000000" pitchFamily="2" charset="2"/>
            </a:endParaRPr>
          </a:p>
          <a:p>
            <a:pPr marL="628650" lvl="0" indent="-176213" algn="just">
              <a:spcAft>
                <a:spcPts val="800"/>
              </a:spcAft>
              <a:buFont typeface="Wingdings" panose="05000000000000000000" pitchFamily="2" charset="2"/>
              <a:buChar char=""/>
            </a:pPr>
            <a:r>
              <a:rPr lang="fr-FR" sz="1200" i="1" dirty="0">
                <a:effectLst/>
                <a:ea typeface="Calibri" panose="020F0502020204030204" pitchFamily="34" charset="0"/>
                <a:cs typeface="Wingdings" panose="05000000000000000000" pitchFamily="2" charset="2"/>
              </a:rPr>
              <a:t>La Justice</a:t>
            </a:r>
            <a:r>
              <a:rPr lang="fr-FR" sz="1200" dirty="0">
                <a:effectLst/>
                <a:ea typeface="Calibri" panose="020F0502020204030204" pitchFamily="34" charset="0"/>
                <a:cs typeface="Wingdings" panose="05000000000000000000" pitchFamily="2" charset="2"/>
              </a:rPr>
              <a:t>, 9 mai 1891 : </a:t>
            </a:r>
            <a:r>
              <a:rPr lang="fr-FR" sz="1200" u="sng" dirty="0">
                <a:solidFill>
                  <a:srgbClr val="0563C1"/>
                </a:solidFill>
                <a:effectLst/>
                <a:ea typeface="Calibri" panose="020F0502020204030204" pitchFamily="34" charset="0"/>
                <a:cs typeface="Wingdings" panose="05000000000000000000" pitchFamily="2" charset="2"/>
                <a:hlinkClick r:id="rId8"/>
              </a:rPr>
              <a:t>https://www.retronews.fr/journal/la-justice/09-mai-1891/61/948477/1</a:t>
            </a:r>
            <a:r>
              <a:rPr lang="fr-FR" sz="1200" dirty="0">
                <a:effectLst/>
                <a:ea typeface="Calibri" panose="020F0502020204030204" pitchFamily="34" charset="0"/>
                <a:cs typeface="Wingdings" panose="05000000000000000000" pitchFamily="2" charset="2"/>
              </a:rPr>
              <a:t> </a:t>
            </a:r>
          </a:p>
          <a:p>
            <a:pPr marL="628650" indent="-176213" algn="just">
              <a:spcAft>
                <a:spcPts val="800"/>
              </a:spcAft>
              <a:buFont typeface="Wingdings" panose="05000000000000000000" pitchFamily="2" charset="2"/>
              <a:buChar char=""/>
            </a:pPr>
            <a:r>
              <a:rPr lang="fr-FR" sz="1100" i="1"/>
              <a:t>Le Temps, </a:t>
            </a:r>
            <a:r>
              <a:rPr lang="fr-FR" sz="1100" dirty="0"/>
              <a:t>10 mai, 1891 : </a:t>
            </a:r>
            <a:r>
              <a:rPr lang="fr-FR" sz="1100" u="sng" dirty="0">
                <a:hlinkClick r:id="rId9"/>
              </a:rPr>
              <a:t>https://www.retronews.fr/journal/le-temps/10-mai-1891/123/652905/1?from=%2Fsearch%23sort%3Dscore%26publishedStart%3D1891-05-10%26publishedBounds%3Dfrom%26indexedBounds%3Dfrom%26tfPublicationsOr%255B0%255D%3DLe%2520Temps%26advancedUi%3Dtrue%26page%3D1%26searchIn%3Dall%26total%3D1&amp;index=0</a:t>
            </a:r>
            <a:r>
              <a:rPr lang="fr-FR" sz="1100" dirty="0"/>
              <a:t> </a:t>
            </a:r>
          </a:p>
          <a:p>
            <a:pPr marL="628650" lvl="0" indent="-176213" algn="just">
              <a:spcAft>
                <a:spcPts val="800"/>
              </a:spcAft>
              <a:buFont typeface="Wingdings" panose="05000000000000000000" pitchFamily="2" charset="2"/>
              <a:buChar char=""/>
            </a:pPr>
            <a:endParaRPr lang="fr-FR" sz="1200" dirty="0">
              <a:effectLst/>
              <a:ea typeface="Calibri" panose="020F0502020204030204" pitchFamily="34" charset="0"/>
              <a:cs typeface="Wingdings" panose="05000000000000000000" pitchFamily="2" charset="2"/>
            </a:endParaRPr>
          </a:p>
          <a:p>
            <a:pPr marL="628650" lvl="0" indent="-176213" algn="just">
              <a:spcAft>
                <a:spcPts val="800"/>
              </a:spcAft>
              <a:buFont typeface="Wingdings" panose="05000000000000000000" pitchFamily="2" charset="2"/>
              <a:buChar char=""/>
            </a:pPr>
            <a:endParaRPr lang="fr-FR" sz="1200" dirty="0">
              <a:effectLst/>
              <a:ea typeface="Calibri" panose="020F0502020204030204" pitchFamily="34" charset="0"/>
              <a:cs typeface="Wingdings" panose="05000000000000000000" pitchFamily="2" charset="2"/>
            </a:endParaRPr>
          </a:p>
          <a:p>
            <a:pPr algn="just">
              <a:lnSpc>
                <a:spcPct val="107000"/>
              </a:lnSpc>
              <a:spcAft>
                <a:spcPts val="0"/>
              </a:spcAft>
            </a:pPr>
            <a:r>
              <a:rPr lang="fr-FR" sz="800" dirty="0">
                <a:effectLst/>
                <a:ea typeface="Calibri" panose="020F0502020204030204" pitchFamily="34" charset="0"/>
                <a:cs typeface="Times New Roman" panose="02020603050405020304" pitchFamily="18" charset="0"/>
              </a:rPr>
              <a:t> </a:t>
            </a:r>
            <a:endParaRPr lang="fr-FR" sz="1100" dirty="0">
              <a:effectLst/>
              <a:ea typeface="Calibri" panose="020F0502020204030204" pitchFamily="34" charset="0"/>
              <a:cs typeface="Times New Roman" panose="02020603050405020304" pitchFamily="18" charset="0"/>
            </a:endParaRPr>
          </a:p>
        </p:txBody>
      </p:sp>
      <p:sp>
        <p:nvSpPr>
          <p:cNvPr id="17" name="Zone de texte 24">
            <a:extLst>
              <a:ext uri="{FF2B5EF4-FFF2-40B4-BE49-F238E27FC236}">
                <a16:creationId xmlns:a16="http://schemas.microsoft.com/office/drawing/2014/main" id="{5991BF54-3270-4451-911A-7AE12FAFC3CB}"/>
              </a:ext>
            </a:extLst>
          </p:cNvPr>
          <p:cNvSpPr txBox="1"/>
          <p:nvPr/>
        </p:nvSpPr>
        <p:spPr>
          <a:xfrm>
            <a:off x="745948" y="2567426"/>
            <a:ext cx="11190410" cy="548640"/>
          </a:xfrm>
          <a:prstGeom prst="rect">
            <a:avLst/>
          </a:prstGeom>
          <a:solidFill>
            <a:schemeClr val="tx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fr-FR" sz="1600" b="1">
                <a:solidFill>
                  <a:srgbClr val="FFFFFF"/>
                </a:solidFill>
                <a:effectLst/>
                <a:latin typeface="Arial Black" panose="020B0A04020102020204" pitchFamily="34" charset="0"/>
                <a:ea typeface="Calibri" panose="020F0502020204030204" pitchFamily="34" charset="0"/>
                <a:cs typeface="Times New Roman" panose="02020603050405020304" pitchFamily="18" charset="0"/>
              </a:rPr>
              <a:t>RETRO</a:t>
            </a:r>
            <a:r>
              <a:rPr lang="fr-FR" sz="1600" b="1">
                <a:solidFill>
                  <a:srgbClr val="D0CECE"/>
                </a:solidFill>
                <a:effectLst/>
                <a:latin typeface="Arial Black" panose="020B0A04020102020204" pitchFamily="34" charset="0"/>
                <a:ea typeface="Calibri" panose="020F0502020204030204" pitchFamily="34" charset="0"/>
                <a:cs typeface="Times New Roman" panose="02020603050405020304" pitchFamily="18" charset="0"/>
              </a:rPr>
              <a:t>NEWS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a:solidFill>
                  <a:srgbClr val="D0CECE"/>
                </a:solidFill>
                <a:effectLst/>
                <a:latin typeface="Calibri" panose="020F0502020204030204" pitchFamily="34" charset="0"/>
                <a:ea typeface="Calibri" panose="020F0502020204030204" pitchFamily="34" charset="0"/>
                <a:cs typeface="Times New Roman" panose="02020603050405020304" pitchFamily="18" charset="0"/>
              </a:rPr>
              <a:t>Le site de presse de la BnF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Ellipse 17">
            <a:extLst>
              <a:ext uri="{FF2B5EF4-FFF2-40B4-BE49-F238E27FC236}">
                <a16:creationId xmlns:a16="http://schemas.microsoft.com/office/drawing/2014/main" id="{ADC02E71-016D-4832-9514-28873ABD0E49}"/>
              </a:ext>
            </a:extLst>
          </p:cNvPr>
          <p:cNvSpPr>
            <a:spLocks noChangeArrowheads="1"/>
          </p:cNvSpPr>
          <p:nvPr/>
        </p:nvSpPr>
        <p:spPr bwMode="auto">
          <a:xfrm>
            <a:off x="10321156" y="2005245"/>
            <a:ext cx="1806085" cy="927497"/>
          </a:xfrm>
          <a:prstGeom prst="ellipse">
            <a:avLst/>
          </a:prstGeom>
          <a:solidFill>
            <a:schemeClr val="bg2"/>
          </a:solidFill>
          <a:ln w="12700">
            <a:solidFill>
              <a:srgbClr val="FF0000"/>
            </a:solidFill>
            <a:miter lim="800000"/>
            <a:headEnd/>
            <a:tailEnd/>
          </a:ln>
        </p:spPr>
        <p:txBody>
          <a:bodyPr vert="horz" wrap="square" lIns="91440" tIns="45720" rIns="91440" bIns="45720" numCol="1" anchor="ctr" anchorCtr="0" compatLnSpc="1">
            <a:prstTxWarp prst="textNoShape">
              <a:avLst/>
            </a:prstTxWarp>
            <a:noAutofit/>
          </a:bodyPr>
          <a:lstStyle/>
          <a:p>
            <a:pPr algn="ctr" fontAlgn="base">
              <a:lnSpc>
                <a:spcPct val="107000"/>
              </a:lnSpc>
              <a:spcAft>
                <a:spcPts val="0"/>
              </a:spcAft>
            </a:pPr>
            <a:r>
              <a:rPr lang="fr-FR" b="1" kern="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Activité en binôme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585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out)">
                                      <p:cBhvr>
                                        <p:cTn id="7" dur="1000"/>
                                        <p:tgtEl>
                                          <p:spTgt spid="12"/>
                                        </p:tgtEl>
                                      </p:cBhvr>
                                    </p:animEffect>
                                  </p:childTnLst>
                                </p:cTn>
                              </p:par>
                            </p:childTnLst>
                          </p:cTn>
                        </p:par>
                        <p:par>
                          <p:cTn id="8" fill="hold">
                            <p:stCondLst>
                              <p:cond delay="1000"/>
                            </p:stCondLst>
                            <p:childTnLst>
                              <p:par>
                                <p:cTn id="9" presetID="4" presetClass="entr" presetSubtype="32"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box(out)">
                                      <p:cBhvr>
                                        <p:cTn id="11" dur="1000"/>
                                        <p:tgtEl>
                                          <p:spTgt spid="13"/>
                                        </p:tgtEl>
                                      </p:cBhvr>
                                    </p:animEffect>
                                  </p:childTnLst>
                                </p:cTn>
                              </p:par>
                              <p:par>
                                <p:cTn id="12" presetID="21" presetClass="entr" presetSubtype="1" fill="hold" grpId="0" nodeType="with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wheel(1)">
                                      <p:cBhvr>
                                        <p:cTn id="14" dur="1000"/>
                                        <p:tgtEl>
                                          <p:spTgt spid="16"/>
                                        </p:tgtEl>
                                      </p:cBhvr>
                                    </p:animEffect>
                                  </p:childTnLst>
                                </p:cTn>
                              </p:par>
                              <p:par>
                                <p:cTn id="15" presetID="21" presetClass="entr" presetSubtype="1"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heel(1)">
                                      <p:cBhvr>
                                        <p:cTn id="17" dur="1000"/>
                                        <p:tgtEl>
                                          <p:spTgt spid="17"/>
                                        </p:tgtEl>
                                      </p:cBhvr>
                                    </p:animEffect>
                                  </p:childTnLst>
                                </p:cTn>
                              </p:par>
                              <p:par>
                                <p:cTn id="18" presetID="6" presetClass="entr" presetSubtype="32"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circle(out)">
                                      <p:cBhvr>
                                        <p:cTn id="2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6" grpId="0" animBg="1"/>
      <p:bldP spid="17"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D649058-5EDC-492B-A277-F327C1560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7E445DE7-0969-48C4-ADD7-8D334B0B65F8}"/>
              </a:ext>
            </a:extLst>
          </p:cNvPr>
          <p:cNvSpPr/>
          <p:nvPr/>
        </p:nvSpPr>
        <p:spPr>
          <a:xfrm>
            <a:off x="0" y="0"/>
            <a:ext cx="12192000" cy="685800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pic>
        <p:nvPicPr>
          <p:cNvPr id="3" name="Image 2">
            <a:extLst>
              <a:ext uri="{FF2B5EF4-FFF2-40B4-BE49-F238E27FC236}">
                <a16:creationId xmlns:a16="http://schemas.microsoft.com/office/drawing/2014/main" id="{07F3F78D-5F4E-4481-9673-5EFC49906FB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20586029">
            <a:off x="1590931" y="842775"/>
            <a:ext cx="4251329" cy="5172450"/>
          </a:xfrm>
          <a:prstGeom prst="rect">
            <a:avLst/>
          </a:prstGeom>
        </p:spPr>
      </p:pic>
      <p:pic>
        <p:nvPicPr>
          <p:cNvPr id="6" name="Image 5">
            <a:extLst>
              <a:ext uri="{FF2B5EF4-FFF2-40B4-BE49-F238E27FC236}">
                <a16:creationId xmlns:a16="http://schemas.microsoft.com/office/drawing/2014/main" id="{5CC55BD0-746B-4357-9347-59367678F7C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1514922">
            <a:off x="5864194" y="814776"/>
            <a:ext cx="3693776" cy="5165648"/>
          </a:xfrm>
          <a:prstGeom prst="rect">
            <a:avLst/>
          </a:prstGeom>
        </p:spPr>
      </p:pic>
      <p:sp>
        <p:nvSpPr>
          <p:cNvPr id="9" name="Rectangle à coins arrondis 15">
            <a:hlinkClick r:id="rId5"/>
            <a:extLst>
              <a:ext uri="{FF2B5EF4-FFF2-40B4-BE49-F238E27FC236}">
                <a16:creationId xmlns:a16="http://schemas.microsoft.com/office/drawing/2014/main" id="{2E9C3C59-E4FE-4E61-8D07-C241E6C5AA07}"/>
              </a:ext>
            </a:extLst>
          </p:cNvPr>
          <p:cNvSpPr/>
          <p:nvPr/>
        </p:nvSpPr>
        <p:spPr>
          <a:xfrm>
            <a:off x="127819" y="2222091"/>
            <a:ext cx="2549160" cy="574405"/>
          </a:xfrm>
          <a:prstGeom prst="round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i="1" dirty="0">
                <a:solidFill>
                  <a:srgbClr val="FF0000"/>
                </a:solidFill>
              </a:rPr>
              <a:t>PPO – FOURMIES 1891</a:t>
            </a:r>
          </a:p>
        </p:txBody>
      </p:sp>
      <p:sp>
        <p:nvSpPr>
          <p:cNvPr id="7" name="Rectangle à coins arrondis 15">
            <a:hlinkClick r:id="rId5"/>
            <a:extLst>
              <a:ext uri="{FF2B5EF4-FFF2-40B4-BE49-F238E27FC236}">
                <a16:creationId xmlns:a16="http://schemas.microsoft.com/office/drawing/2014/main" id="{346A5EE8-9ED6-4D6D-8E8A-50F5792E67DB}"/>
              </a:ext>
            </a:extLst>
          </p:cNvPr>
          <p:cNvSpPr/>
          <p:nvPr/>
        </p:nvSpPr>
        <p:spPr>
          <a:xfrm>
            <a:off x="7895303" y="2823195"/>
            <a:ext cx="3281663" cy="574405"/>
          </a:xfrm>
          <a:prstGeom prst="round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i="1" dirty="0">
                <a:solidFill>
                  <a:srgbClr val="FF0000"/>
                </a:solidFill>
              </a:rPr>
              <a:t>TRACE ECRITE – FOURMIES 1891</a:t>
            </a:r>
          </a:p>
        </p:txBody>
      </p:sp>
    </p:spTree>
    <p:extLst>
      <p:ext uri="{BB962C8B-B14F-4D97-AF65-F5344CB8AC3E}">
        <p14:creationId xmlns:p14="http://schemas.microsoft.com/office/powerpoint/2010/main" val="446050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gtEl>
                                        <p:attrNameLst>
                                          <p:attrName>ppt_x</p:attrName>
                                          <p:attrName>ppt_y</p:attrName>
                                        </p:attrNameLst>
                                      </p:cBhvr>
                                    </p:animMotion>
                                    <p:animEffect transition="in" filter="fade">
                                      <p:cBhvr>
                                        <p:cTn id="9" dur="1000"/>
                                        <p:tgtEl>
                                          <p:spTgt spid="3"/>
                                        </p:tgtEl>
                                      </p:cBhvr>
                                    </p:animEffect>
                                  </p:childTnLst>
                                </p:cTn>
                              </p:par>
                            </p:childTnLst>
                          </p:cTn>
                        </p:par>
                        <p:par>
                          <p:cTn id="10" fill="hold">
                            <p:stCondLst>
                              <p:cond delay="1000"/>
                            </p:stCondLst>
                            <p:childTnLst>
                              <p:par>
                                <p:cTn id="11" presetID="25" presetClass="entr" presetSubtype="0"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14"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15"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16" dur="1000" fill="hold"/>
                                        <p:tgtEl>
                                          <p:spTgt spid="9"/>
                                        </p:tgtEl>
                                        <p:attrNameLst>
                                          <p:attrName>ppt_h</p:attrName>
                                        </p:attrNameLst>
                                      </p:cBhvr>
                                      <p:tavLst>
                                        <p:tav tm="0">
                                          <p:val>
                                            <p:strVal val="#ppt_h"/>
                                          </p:val>
                                        </p:tav>
                                        <p:tav tm="100000">
                                          <p:val>
                                            <p:strVal val="#ppt_h"/>
                                          </p:val>
                                        </p:tav>
                                      </p:tavLst>
                                    </p:anim>
                                    <p:anim calcmode="lin" valueType="num">
                                      <p:cBhvr>
                                        <p:cTn id="17"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18"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19"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20" dur="1000" decel="50000">
                                          <p:stCondLst>
                                            <p:cond delay="0"/>
                                          </p:stCondLst>
                                        </p:cTn>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5"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fltVal val="0"/>
                                          </p:val>
                                        </p:tav>
                                        <p:tav tm="100000">
                                          <p:val>
                                            <p:strVal val="#ppt_w"/>
                                          </p:val>
                                        </p:tav>
                                      </p:tavLst>
                                    </p:anim>
                                    <p:anim calcmode="lin" valueType="num">
                                      <p:cBhvr>
                                        <p:cTn id="26" dur="1000" fill="hold"/>
                                        <p:tgtEl>
                                          <p:spTgt spid="6"/>
                                        </p:tgtEl>
                                        <p:attrNameLst>
                                          <p:attrName>ppt_h</p:attrName>
                                        </p:attrNameLst>
                                      </p:cBhvr>
                                      <p:tavLst>
                                        <p:tav tm="0">
                                          <p:val>
                                            <p:fltVal val="0"/>
                                          </p:val>
                                        </p:tav>
                                        <p:tav tm="100000">
                                          <p:val>
                                            <p:strVal val="#ppt_h"/>
                                          </p:val>
                                        </p:tav>
                                      </p:tavLst>
                                    </p:anim>
                                    <p:anim calcmode="lin" valueType="num">
                                      <p:cBhvr>
                                        <p:cTn id="27"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par>
                          <p:cTn id="29" fill="hold">
                            <p:stCondLst>
                              <p:cond delay="1000"/>
                            </p:stCondLst>
                            <p:childTnLst>
                              <p:par>
                                <p:cTn id="30" presetID="25" presetClass="entr" presetSubtype="0" fill="hold" grpId="0" nodeType="after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p:cTn id="32"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33"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34"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35" dur="1000" fill="hold"/>
                                        <p:tgtEl>
                                          <p:spTgt spid="7"/>
                                        </p:tgtEl>
                                        <p:attrNameLst>
                                          <p:attrName>ppt_h</p:attrName>
                                        </p:attrNameLst>
                                      </p:cBhvr>
                                      <p:tavLst>
                                        <p:tav tm="0">
                                          <p:val>
                                            <p:strVal val="#ppt_h"/>
                                          </p:val>
                                        </p:tav>
                                        <p:tav tm="100000">
                                          <p:val>
                                            <p:strVal val="#ppt_h"/>
                                          </p:val>
                                        </p:tav>
                                      </p:tavLst>
                                    </p:anim>
                                    <p:anim calcmode="lin" valueType="num">
                                      <p:cBhvr>
                                        <p:cTn id="36"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37"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38"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39"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D649058-5EDC-492B-A277-F327C15603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7E445DE7-0969-48C4-ADD7-8D334B0B65F8}"/>
              </a:ext>
            </a:extLst>
          </p:cNvPr>
          <p:cNvSpPr/>
          <p:nvPr/>
        </p:nvSpPr>
        <p:spPr>
          <a:xfrm>
            <a:off x="0" y="0"/>
            <a:ext cx="12192000" cy="685800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19" name="Rectangle 18">
            <a:extLst>
              <a:ext uri="{FF2B5EF4-FFF2-40B4-BE49-F238E27FC236}">
                <a16:creationId xmlns:a16="http://schemas.microsoft.com/office/drawing/2014/main" id="{A0E946CB-776F-4D05-9FDF-5B7CD2AEEA19}"/>
              </a:ext>
            </a:extLst>
          </p:cNvPr>
          <p:cNvSpPr/>
          <p:nvPr/>
        </p:nvSpPr>
        <p:spPr>
          <a:xfrm>
            <a:off x="725561" y="1260068"/>
            <a:ext cx="1050687" cy="29331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 name="Rectangle 17">
            <a:extLst>
              <a:ext uri="{FF2B5EF4-FFF2-40B4-BE49-F238E27FC236}">
                <a16:creationId xmlns:a16="http://schemas.microsoft.com/office/drawing/2014/main" id="{8EB91D74-A166-4D5B-A71F-29C292B9C4D2}"/>
              </a:ext>
            </a:extLst>
          </p:cNvPr>
          <p:cNvSpPr/>
          <p:nvPr/>
        </p:nvSpPr>
        <p:spPr>
          <a:xfrm>
            <a:off x="3467571" y="693684"/>
            <a:ext cx="1566884" cy="27601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ctangle 16">
            <a:extLst>
              <a:ext uri="{FF2B5EF4-FFF2-40B4-BE49-F238E27FC236}">
                <a16:creationId xmlns:a16="http://schemas.microsoft.com/office/drawing/2014/main" id="{41BDD9D2-6CB1-472D-A410-89E8C9B3C001}"/>
              </a:ext>
            </a:extLst>
          </p:cNvPr>
          <p:cNvSpPr/>
          <p:nvPr/>
        </p:nvSpPr>
        <p:spPr>
          <a:xfrm>
            <a:off x="2144111" y="683172"/>
            <a:ext cx="1114095" cy="28652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Rectangle 14">
            <a:extLst>
              <a:ext uri="{FF2B5EF4-FFF2-40B4-BE49-F238E27FC236}">
                <a16:creationId xmlns:a16="http://schemas.microsoft.com/office/drawing/2014/main" id="{3499173A-D478-46E6-80E2-031BCD92928D}"/>
              </a:ext>
            </a:extLst>
          </p:cNvPr>
          <p:cNvSpPr/>
          <p:nvPr/>
        </p:nvSpPr>
        <p:spPr>
          <a:xfrm>
            <a:off x="675464" y="701805"/>
            <a:ext cx="1300481" cy="27069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a:extLst>
              <a:ext uri="{FF2B5EF4-FFF2-40B4-BE49-F238E27FC236}">
                <a16:creationId xmlns:a16="http://schemas.microsoft.com/office/drawing/2014/main" id="{B5888F8D-B446-469F-A3ED-AA57CAA59DF4}"/>
              </a:ext>
            </a:extLst>
          </p:cNvPr>
          <p:cNvSpPr txBox="1"/>
          <p:nvPr/>
        </p:nvSpPr>
        <p:spPr>
          <a:xfrm>
            <a:off x="345440" y="90624"/>
            <a:ext cx="11846560" cy="400110"/>
          </a:xfrm>
          <a:prstGeom prst="rect">
            <a:avLst/>
          </a:prstGeom>
          <a:noFill/>
        </p:spPr>
        <p:txBody>
          <a:bodyPr wrap="square" rtlCol="0">
            <a:spAutoFit/>
          </a:bodyPr>
          <a:lstStyle/>
          <a:p>
            <a:pPr marL="285750" indent="-285750" algn="just">
              <a:buFont typeface="Wingdings" panose="05000000000000000000" pitchFamily="2" charset="2"/>
              <a:buChar char="q"/>
            </a:pPr>
            <a:r>
              <a:rPr lang="fr-FR" sz="2000" b="1" i="1" dirty="0"/>
              <a:t> </a:t>
            </a:r>
            <a:r>
              <a:rPr lang="fr-FR" b="1" i="1" dirty="0"/>
              <a:t>Le syndicalisme et le socialisme tentent d’améliorer le sort de classe ouvrière</a:t>
            </a:r>
            <a:endParaRPr lang="fr-FR" dirty="0"/>
          </a:p>
        </p:txBody>
      </p:sp>
      <p:sp>
        <p:nvSpPr>
          <p:cNvPr id="6" name="ZoneTexte 5">
            <a:extLst>
              <a:ext uri="{FF2B5EF4-FFF2-40B4-BE49-F238E27FC236}">
                <a16:creationId xmlns:a16="http://schemas.microsoft.com/office/drawing/2014/main" id="{76F6A1EF-A3C7-4C89-BFCC-CFF15A64648C}"/>
              </a:ext>
            </a:extLst>
          </p:cNvPr>
          <p:cNvSpPr txBox="1"/>
          <p:nvPr/>
        </p:nvSpPr>
        <p:spPr>
          <a:xfrm>
            <a:off x="675464" y="636159"/>
            <a:ext cx="11516536" cy="369332"/>
          </a:xfrm>
          <a:prstGeom prst="rect">
            <a:avLst/>
          </a:prstGeom>
          <a:noFill/>
        </p:spPr>
        <p:txBody>
          <a:bodyPr wrap="square" rtlCol="0">
            <a:spAutoFit/>
          </a:bodyPr>
          <a:lstStyle/>
          <a:p>
            <a:r>
              <a:rPr lang="fr-FR" b="1" u="sng" dirty="0">
                <a:solidFill>
                  <a:srgbClr val="FF0000"/>
                </a:solidFill>
              </a:rPr>
              <a:t>Syndicalisme</a:t>
            </a:r>
            <a:r>
              <a:rPr lang="fr-FR" dirty="0"/>
              <a:t> </a:t>
            </a:r>
            <a:r>
              <a:rPr lang="fr-FR" dirty="0">
                <a:solidFill>
                  <a:srgbClr val="0070C0"/>
                </a:solidFill>
              </a:rPr>
              <a:t>: </a:t>
            </a:r>
            <a:r>
              <a:rPr lang="fr-FR" b="1" u="sng" dirty="0">
                <a:solidFill>
                  <a:srgbClr val="FF0000"/>
                </a:solidFill>
              </a:rPr>
              <a:t>réformistes</a:t>
            </a:r>
            <a:r>
              <a:rPr lang="fr-FR" dirty="0">
                <a:solidFill>
                  <a:srgbClr val="0070C0"/>
                </a:solidFill>
              </a:rPr>
              <a:t> </a:t>
            </a:r>
            <a:r>
              <a:rPr lang="fr-FR" dirty="0">
                <a:solidFill>
                  <a:srgbClr val="0070C0"/>
                </a:solidFill>
                <a:sym typeface="Symbol" panose="05050102010706020507" pitchFamily="18" charset="2"/>
              </a:rPr>
              <a:t> </a:t>
            </a:r>
            <a:r>
              <a:rPr lang="fr-FR" b="1" u="sng" dirty="0">
                <a:solidFill>
                  <a:srgbClr val="FF0000"/>
                </a:solidFill>
                <a:sym typeface="Symbol" panose="05050102010706020507" pitchFamily="18" charset="2"/>
              </a:rPr>
              <a:t>révolutionnaires</a:t>
            </a:r>
            <a:r>
              <a:rPr lang="fr-FR" dirty="0">
                <a:solidFill>
                  <a:srgbClr val="0070C0"/>
                </a:solidFill>
                <a:sym typeface="Symbol" panose="05050102010706020507" pitchFamily="18" charset="2"/>
              </a:rPr>
              <a:t>.</a:t>
            </a:r>
            <a:endParaRPr lang="fr-FR" dirty="0">
              <a:solidFill>
                <a:srgbClr val="FF0000"/>
              </a:solidFill>
              <a:sym typeface="Symbol" panose="05050102010706020507" pitchFamily="18" charset="2"/>
            </a:endParaRPr>
          </a:p>
        </p:txBody>
      </p:sp>
      <p:sp>
        <p:nvSpPr>
          <p:cNvPr id="7" name="ZoneTexte 6">
            <a:extLst>
              <a:ext uri="{FF2B5EF4-FFF2-40B4-BE49-F238E27FC236}">
                <a16:creationId xmlns:a16="http://schemas.microsoft.com/office/drawing/2014/main" id="{CED0F4C6-B6E3-4DB1-8572-BB2D9C940DFA}"/>
              </a:ext>
            </a:extLst>
          </p:cNvPr>
          <p:cNvSpPr txBox="1"/>
          <p:nvPr/>
        </p:nvSpPr>
        <p:spPr>
          <a:xfrm>
            <a:off x="659902" y="1216562"/>
            <a:ext cx="11516536" cy="646331"/>
          </a:xfrm>
          <a:prstGeom prst="rect">
            <a:avLst/>
          </a:prstGeom>
          <a:noFill/>
        </p:spPr>
        <p:txBody>
          <a:bodyPr wrap="square" rtlCol="0">
            <a:spAutoFit/>
          </a:bodyPr>
          <a:lstStyle/>
          <a:p>
            <a:r>
              <a:rPr lang="fr-FR" b="1" u="sng" dirty="0">
                <a:solidFill>
                  <a:srgbClr val="FF0000"/>
                </a:solidFill>
              </a:rPr>
              <a:t>Socialisme</a:t>
            </a:r>
            <a:r>
              <a:rPr lang="fr-FR" dirty="0"/>
              <a:t> </a:t>
            </a:r>
            <a:r>
              <a:rPr lang="fr-FR" dirty="0">
                <a:solidFill>
                  <a:srgbClr val="0070C0"/>
                </a:solidFill>
              </a:rPr>
              <a:t>= réponse à la dureté de la vie ouvrière </a:t>
            </a:r>
            <a:r>
              <a:rPr lang="fr-FR" dirty="0">
                <a:solidFill>
                  <a:srgbClr val="0070C0"/>
                </a:solidFill>
                <a:sym typeface="Wingdings" panose="05000000000000000000" pitchFamily="2" charset="2"/>
              </a:rPr>
              <a:t></a:t>
            </a:r>
            <a:r>
              <a:rPr lang="fr-FR" dirty="0"/>
              <a:t> </a:t>
            </a:r>
            <a:r>
              <a:rPr lang="fr-FR" b="1" u="sng" dirty="0">
                <a:solidFill>
                  <a:srgbClr val="FF0000"/>
                </a:solidFill>
              </a:rPr>
              <a:t>1905</a:t>
            </a:r>
            <a:r>
              <a:rPr lang="fr-FR" dirty="0"/>
              <a:t> </a:t>
            </a:r>
            <a:r>
              <a:rPr lang="fr-FR" dirty="0">
                <a:solidFill>
                  <a:srgbClr val="0070C0"/>
                </a:solidFill>
              </a:rPr>
              <a:t>: création de la </a:t>
            </a:r>
            <a:r>
              <a:rPr lang="fr-FR" b="1" u="sng" dirty="0">
                <a:solidFill>
                  <a:srgbClr val="FF0000"/>
                </a:solidFill>
              </a:rPr>
              <a:t>Section française de l’Internationale ouvrière</a:t>
            </a:r>
            <a:r>
              <a:rPr lang="fr-FR" b="1" dirty="0">
                <a:solidFill>
                  <a:srgbClr val="FF0000"/>
                </a:solidFill>
              </a:rPr>
              <a:t> (SFIO) </a:t>
            </a:r>
            <a:r>
              <a:rPr lang="fr-FR" dirty="0">
                <a:solidFill>
                  <a:srgbClr val="0070C0"/>
                </a:solidFill>
              </a:rPr>
              <a:t>par </a:t>
            </a:r>
            <a:r>
              <a:rPr lang="fr-FR" b="1" u="sng" dirty="0">
                <a:solidFill>
                  <a:srgbClr val="FF0000"/>
                </a:solidFill>
              </a:rPr>
              <a:t>Jean Jaurès</a:t>
            </a:r>
            <a:r>
              <a:rPr lang="fr-FR" dirty="0">
                <a:solidFill>
                  <a:srgbClr val="0070C0"/>
                </a:solidFill>
              </a:rPr>
              <a:t>.</a:t>
            </a:r>
          </a:p>
        </p:txBody>
      </p:sp>
      <p:sp>
        <p:nvSpPr>
          <p:cNvPr id="9" name="ZoneTexte 8">
            <a:extLst>
              <a:ext uri="{FF2B5EF4-FFF2-40B4-BE49-F238E27FC236}">
                <a16:creationId xmlns:a16="http://schemas.microsoft.com/office/drawing/2014/main" id="{688453B7-8D10-4D8C-8C09-395219032AF2}"/>
              </a:ext>
            </a:extLst>
          </p:cNvPr>
          <p:cNvSpPr txBox="1"/>
          <p:nvPr/>
        </p:nvSpPr>
        <p:spPr>
          <a:xfrm>
            <a:off x="665162" y="1978559"/>
            <a:ext cx="11516536" cy="369332"/>
          </a:xfrm>
          <a:prstGeom prst="rect">
            <a:avLst/>
          </a:prstGeom>
          <a:noFill/>
        </p:spPr>
        <p:txBody>
          <a:bodyPr wrap="square" rtlCol="0">
            <a:spAutoFit/>
          </a:bodyPr>
          <a:lstStyle/>
          <a:p>
            <a:r>
              <a:rPr lang="fr-FR" b="1" dirty="0">
                <a:solidFill>
                  <a:srgbClr val="0070C0"/>
                </a:solidFill>
              </a:rPr>
              <a:t>Nouveaux droits</a:t>
            </a:r>
            <a:r>
              <a:rPr lang="fr-FR" dirty="0">
                <a:solidFill>
                  <a:srgbClr val="0070C0"/>
                </a:solidFill>
              </a:rPr>
              <a:t> : l’</a:t>
            </a:r>
            <a:r>
              <a:rPr lang="fr-FR" b="1" dirty="0">
                <a:solidFill>
                  <a:srgbClr val="0070C0"/>
                </a:solidFill>
              </a:rPr>
              <a:t>autorisation des syndicats </a:t>
            </a:r>
            <a:r>
              <a:rPr lang="fr-FR" dirty="0">
                <a:solidFill>
                  <a:srgbClr val="0070C0"/>
                </a:solidFill>
              </a:rPr>
              <a:t> en </a:t>
            </a:r>
            <a:r>
              <a:rPr lang="fr-FR" b="1" u="sng" dirty="0">
                <a:solidFill>
                  <a:srgbClr val="FF0000"/>
                </a:solidFill>
              </a:rPr>
              <a:t>1884</a:t>
            </a:r>
            <a:r>
              <a:rPr lang="fr-FR" dirty="0">
                <a:solidFill>
                  <a:srgbClr val="0070C0"/>
                </a:solidFill>
              </a:rPr>
              <a:t> + création de la </a:t>
            </a:r>
            <a:r>
              <a:rPr lang="fr-FR" b="1" u="sng" dirty="0">
                <a:solidFill>
                  <a:srgbClr val="FF0000"/>
                </a:solidFill>
              </a:rPr>
              <a:t>Confédération générale du travail</a:t>
            </a:r>
            <a:r>
              <a:rPr lang="fr-FR" b="1" dirty="0">
                <a:solidFill>
                  <a:srgbClr val="FF0000"/>
                </a:solidFill>
              </a:rPr>
              <a:t> (CGT)</a:t>
            </a:r>
            <a:r>
              <a:rPr lang="fr-FR" dirty="0">
                <a:solidFill>
                  <a:srgbClr val="FF0000"/>
                </a:solidFill>
              </a:rPr>
              <a:t> </a:t>
            </a:r>
            <a:r>
              <a:rPr lang="fr-FR" dirty="0">
                <a:solidFill>
                  <a:srgbClr val="0070C0"/>
                </a:solidFill>
              </a:rPr>
              <a:t>en </a:t>
            </a:r>
            <a:r>
              <a:rPr lang="fr-FR" b="1" u="sng" dirty="0">
                <a:solidFill>
                  <a:srgbClr val="FF0000"/>
                </a:solidFill>
              </a:rPr>
              <a:t>1895</a:t>
            </a:r>
            <a:r>
              <a:rPr lang="fr-FR" dirty="0">
                <a:solidFill>
                  <a:srgbClr val="0070C0"/>
                </a:solidFill>
              </a:rPr>
              <a:t>. </a:t>
            </a:r>
          </a:p>
        </p:txBody>
      </p:sp>
      <p:pic>
        <p:nvPicPr>
          <p:cNvPr id="10" name="image29.png">
            <a:extLst>
              <a:ext uri="{FF2B5EF4-FFF2-40B4-BE49-F238E27FC236}">
                <a16:creationId xmlns:a16="http://schemas.microsoft.com/office/drawing/2014/main" id="{E51D5ECC-CA98-4BD8-ABD5-8B37331D19BF}"/>
              </a:ext>
            </a:extLst>
          </p:cNvPr>
          <p:cNvPicPr/>
          <p:nvPr/>
        </p:nvPicPr>
        <p:blipFill>
          <a:blip r:embed="rId4" cstate="print"/>
          <a:stretch>
            <a:fillRect/>
          </a:stretch>
        </p:blipFill>
        <p:spPr>
          <a:xfrm>
            <a:off x="2931587" y="3952399"/>
            <a:ext cx="1104900" cy="1104900"/>
          </a:xfrm>
          <a:prstGeom prst="rect">
            <a:avLst/>
          </a:prstGeom>
        </p:spPr>
      </p:pic>
      <p:pic>
        <p:nvPicPr>
          <p:cNvPr id="11" name="image30.jpeg">
            <a:extLst>
              <a:ext uri="{FF2B5EF4-FFF2-40B4-BE49-F238E27FC236}">
                <a16:creationId xmlns:a16="http://schemas.microsoft.com/office/drawing/2014/main" id="{574760F2-4BED-4D34-B316-77AAF862BE87}"/>
              </a:ext>
            </a:extLst>
          </p:cNvPr>
          <p:cNvPicPr/>
          <p:nvPr/>
        </p:nvPicPr>
        <p:blipFill>
          <a:blip r:embed="rId5" cstate="screen">
            <a:extLst>
              <a:ext uri="{28A0092B-C50C-407E-A947-70E740481C1C}">
                <a14:useLocalDpi xmlns:a14="http://schemas.microsoft.com/office/drawing/2010/main"/>
              </a:ext>
            </a:extLst>
          </a:blip>
          <a:stretch>
            <a:fillRect/>
          </a:stretch>
        </p:blipFill>
        <p:spPr>
          <a:xfrm>
            <a:off x="39594" y="3952399"/>
            <a:ext cx="2582545" cy="2857500"/>
          </a:xfrm>
          <a:prstGeom prst="rect">
            <a:avLst/>
          </a:prstGeom>
        </p:spPr>
      </p:pic>
      <p:pic>
        <p:nvPicPr>
          <p:cNvPr id="12" name="Image 11" descr="Une image contenant homme, personne, photo, portant&#10;&#10;Description générée automatiquement">
            <a:extLst>
              <a:ext uri="{FF2B5EF4-FFF2-40B4-BE49-F238E27FC236}">
                <a16:creationId xmlns:a16="http://schemas.microsoft.com/office/drawing/2014/main" id="{53746CFE-C0B8-4623-AB41-39A21525F25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600206" y="3243044"/>
            <a:ext cx="2552200" cy="3566855"/>
          </a:xfrm>
          <a:prstGeom prst="rect">
            <a:avLst/>
          </a:prstGeom>
        </p:spPr>
      </p:pic>
      <p:sp>
        <p:nvSpPr>
          <p:cNvPr id="13" name="ZoneTexte 12">
            <a:extLst>
              <a:ext uri="{FF2B5EF4-FFF2-40B4-BE49-F238E27FC236}">
                <a16:creationId xmlns:a16="http://schemas.microsoft.com/office/drawing/2014/main" id="{07A8C11C-56B4-4782-B671-556013DE35C9}"/>
              </a:ext>
            </a:extLst>
          </p:cNvPr>
          <p:cNvSpPr txBox="1"/>
          <p:nvPr/>
        </p:nvSpPr>
        <p:spPr>
          <a:xfrm>
            <a:off x="4761186" y="5247423"/>
            <a:ext cx="4839020" cy="1569660"/>
          </a:xfrm>
          <a:prstGeom prst="rect">
            <a:avLst/>
          </a:prstGeom>
          <a:noFill/>
        </p:spPr>
        <p:txBody>
          <a:bodyPr wrap="square" rtlCol="0">
            <a:spAutoFit/>
          </a:bodyPr>
          <a:lstStyle/>
          <a:p>
            <a:pPr algn="just"/>
            <a:r>
              <a:rPr lang="fr-FR" sz="1600" dirty="0"/>
              <a:t>Jean Jaurès (1859-1914) est un professeur de philosophie qui prend conscience de la question ouvrière en 1892 à Carmaux lors d’une grève de mineurs. Il est élu député socialiste de Carmaux de 1892 à 1898, puis de 1902 à 1914.  Il diffuse ses idées dans son journal L’Humanité (fondé en 1904) et dans la SFIO.</a:t>
            </a:r>
          </a:p>
        </p:txBody>
      </p:sp>
      <p:sp>
        <p:nvSpPr>
          <p:cNvPr id="14" name="ZoneTexte 6">
            <a:extLst>
              <a:ext uri="{FF2B5EF4-FFF2-40B4-BE49-F238E27FC236}">
                <a16:creationId xmlns:a16="http://schemas.microsoft.com/office/drawing/2014/main" id="{3BA31BD5-D331-49C4-A168-F66D56672D33}"/>
              </a:ext>
            </a:extLst>
          </p:cNvPr>
          <p:cNvSpPr txBox="1">
            <a:spLocks noChangeArrowheads="1"/>
          </p:cNvSpPr>
          <p:nvPr/>
        </p:nvSpPr>
        <p:spPr bwMode="auto">
          <a:xfrm>
            <a:off x="9687658" y="2860435"/>
            <a:ext cx="2524139" cy="400110"/>
          </a:xfrm>
          <a:prstGeom prst="rect">
            <a:avLst/>
          </a:prstGeom>
          <a:noFill/>
          <a:ln w="9525">
            <a:noFill/>
            <a:miter lim="800000"/>
            <a:headEnd/>
            <a:tailEnd/>
          </a:ln>
        </p:spPr>
        <p:txBody>
          <a:bodyPr wrap="square">
            <a:spAutoFit/>
          </a:bodyPr>
          <a:lstStyle/>
          <a:p>
            <a:pPr algn="ctr"/>
            <a:r>
              <a:rPr lang="fr-FR" altLang="fr-FR" sz="2000" b="1" dirty="0"/>
              <a:t>Jean Jaurès</a:t>
            </a:r>
          </a:p>
        </p:txBody>
      </p:sp>
    </p:spTree>
    <p:extLst>
      <p:ext uri="{BB962C8B-B14F-4D97-AF65-F5344CB8AC3E}">
        <p14:creationId xmlns:p14="http://schemas.microsoft.com/office/powerpoint/2010/main" val="359824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000"/>
                                        <p:tgtEl>
                                          <p:spTgt spid="6"/>
                                        </p:tgtEl>
                                      </p:cBhvr>
                                    </p:animEffect>
                                  </p:childTnLst>
                                </p:cTn>
                              </p:par>
                            </p:childTnLst>
                          </p:cTn>
                        </p:par>
                        <p:par>
                          <p:cTn id="13" fill="hold">
                            <p:stCondLst>
                              <p:cond delay="1000"/>
                            </p:stCondLst>
                            <p:childTnLst>
                              <p:par>
                                <p:cTn id="14" presetID="18" presetClass="entr" presetSubtype="6"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strips(downRight)">
                                      <p:cBhvr>
                                        <p:cTn id="16" dur="500"/>
                                        <p:tgtEl>
                                          <p:spTgt spid="15"/>
                                        </p:tgtEl>
                                      </p:cBhvr>
                                    </p:animEffect>
                                  </p:childTnLst>
                                </p:cTn>
                              </p:par>
                            </p:childTnLst>
                          </p:cTn>
                        </p:par>
                        <p:par>
                          <p:cTn id="17" fill="hold">
                            <p:stCondLst>
                              <p:cond delay="1500"/>
                            </p:stCondLst>
                            <p:childTnLst>
                              <p:par>
                                <p:cTn id="18" presetID="18" presetClass="entr" presetSubtype="6" fill="hold" grpId="0" nodeType="after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strips(downRight)">
                                      <p:cBhvr>
                                        <p:cTn id="20" dur="500"/>
                                        <p:tgtEl>
                                          <p:spTgt spid="17"/>
                                        </p:tgtEl>
                                      </p:cBhvr>
                                    </p:animEffect>
                                  </p:childTnLst>
                                </p:cTn>
                              </p:par>
                            </p:childTnLst>
                          </p:cTn>
                        </p:par>
                        <p:par>
                          <p:cTn id="21" fill="hold">
                            <p:stCondLst>
                              <p:cond delay="2000"/>
                            </p:stCondLst>
                            <p:childTnLst>
                              <p:par>
                                <p:cTn id="22" presetID="18" presetClass="entr" presetSubtype="6"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strips(downRight)">
                                      <p:cBhvr>
                                        <p:cTn id="24" dur="5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strips(downRight)">
                                      <p:cBhvr>
                                        <p:cTn id="29" dur="1000"/>
                                        <p:tgtEl>
                                          <p:spTgt spid="7"/>
                                        </p:tgtEl>
                                      </p:cBhvr>
                                    </p:animEffect>
                                  </p:childTnLst>
                                </p:cTn>
                              </p:par>
                              <p:par>
                                <p:cTn id="30" presetID="5" presetClass="entr" presetSubtype="10"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heckerboard(across)">
                                      <p:cBhvr>
                                        <p:cTn id="32" dur="500"/>
                                        <p:tgtEl>
                                          <p:spTgt spid="11"/>
                                        </p:tgtEl>
                                      </p:cBhvr>
                                    </p:animEffect>
                                  </p:childTnLst>
                                </p:cTn>
                              </p:par>
                              <p:par>
                                <p:cTn id="33" presetID="5" presetClass="entr" presetSubtype="1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checkerboard(across)">
                                      <p:cBhvr>
                                        <p:cTn id="35" dur="500"/>
                                        <p:tgtEl>
                                          <p:spTgt spid="10"/>
                                        </p:tgtEl>
                                      </p:cBhvr>
                                    </p:animEffect>
                                  </p:childTnLst>
                                </p:cTn>
                              </p:par>
                              <p:par>
                                <p:cTn id="36" presetID="5" presetClass="entr" presetSubtype="10" fill="hold"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checkerboard(across)">
                                      <p:cBhvr>
                                        <p:cTn id="38" dur="500"/>
                                        <p:tgtEl>
                                          <p:spTgt spid="12"/>
                                        </p:tgtEl>
                                      </p:cBhvr>
                                    </p:animEffect>
                                  </p:childTnLst>
                                </p:cTn>
                              </p:par>
                              <p:par>
                                <p:cTn id="39" presetID="5" presetClass="entr" presetSubtype="1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checkerboard(across)">
                                      <p:cBhvr>
                                        <p:cTn id="41" dur="500"/>
                                        <p:tgtEl>
                                          <p:spTgt spid="13"/>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checkerboard(across)">
                                      <p:cBhvr>
                                        <p:cTn id="44" dur="500"/>
                                        <p:tgtEl>
                                          <p:spTgt spid="14"/>
                                        </p:tgtEl>
                                      </p:cBhvr>
                                    </p:animEffect>
                                  </p:childTnLst>
                                </p:cTn>
                              </p:par>
                            </p:childTnLst>
                          </p:cTn>
                        </p:par>
                        <p:par>
                          <p:cTn id="45" fill="hold">
                            <p:stCondLst>
                              <p:cond delay="1000"/>
                            </p:stCondLst>
                            <p:childTnLst>
                              <p:par>
                                <p:cTn id="46" presetID="18" presetClass="entr" presetSubtype="6" fill="hold" grpId="0" nodeType="after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strips(downRight)">
                                      <p:cBhvr>
                                        <p:cTn id="48" dur="500"/>
                                        <p:tgtEl>
                                          <p:spTgt spid="19"/>
                                        </p:tgtEl>
                                      </p:cBhvr>
                                    </p:animEffect>
                                  </p:childTnLst>
                                </p:cTn>
                              </p:par>
                            </p:childTnLst>
                          </p:cTn>
                        </p:par>
                      </p:childTnLst>
                    </p:cTn>
                  </p:par>
                  <p:par>
                    <p:cTn id="49" fill="hold">
                      <p:stCondLst>
                        <p:cond delay="indefinite"/>
                      </p:stCondLst>
                      <p:childTnLst>
                        <p:par>
                          <p:cTn id="50" fill="hold">
                            <p:stCondLst>
                              <p:cond delay="0"/>
                            </p:stCondLst>
                            <p:childTnLst>
                              <p:par>
                                <p:cTn id="51" presetID="18" presetClass="entr" presetSubtype="6"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strips(downRight)">
                                      <p:cBhvr>
                                        <p:cTn id="5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17" grpId="0" animBg="1"/>
      <p:bldP spid="15" grpId="0" animBg="1"/>
      <p:bldP spid="4" grpId="0"/>
      <p:bldP spid="6" grpId="0"/>
      <p:bldP spid="7" grpId="0"/>
      <p:bldP spid="9"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D649058-5EDC-492B-A277-F327C1560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7E445DE7-0969-48C4-ADD7-8D334B0B65F8}"/>
              </a:ext>
            </a:extLst>
          </p:cNvPr>
          <p:cNvSpPr/>
          <p:nvPr/>
        </p:nvSpPr>
        <p:spPr>
          <a:xfrm>
            <a:off x="0" y="0"/>
            <a:ext cx="12192000" cy="685800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12" name="ZoneTexte 11">
            <a:extLst>
              <a:ext uri="{FF2B5EF4-FFF2-40B4-BE49-F238E27FC236}">
                <a16:creationId xmlns:a16="http://schemas.microsoft.com/office/drawing/2014/main" id="{5616009F-908B-4C01-BE48-4D816F86ECD8}"/>
              </a:ext>
            </a:extLst>
          </p:cNvPr>
          <p:cNvSpPr txBox="1"/>
          <p:nvPr/>
        </p:nvSpPr>
        <p:spPr>
          <a:xfrm>
            <a:off x="451945" y="2610707"/>
            <a:ext cx="11288110"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fr-FR" dirty="0"/>
              <a:t>¤ </a:t>
            </a:r>
            <a:r>
              <a:rPr lang="fr-FR" u="sng" dirty="0"/>
              <a:t>Objectifs</a:t>
            </a:r>
            <a:r>
              <a:rPr lang="fr-FR" dirty="0"/>
              <a:t> : appréhender la notion d’industrialisation (sidérurgie, transports...), le rôle économique et politique d’Eugène Schneider, la transformation des formes et lieux de travail, ainsi que leurs conséquences sociales et politiques pour les ouvriers comme pour leurs familles. </a:t>
            </a:r>
          </a:p>
          <a:p>
            <a:pPr algn="just"/>
            <a:r>
              <a:rPr lang="fr-FR" dirty="0"/>
              <a:t>¤ </a:t>
            </a:r>
            <a:r>
              <a:rPr lang="fr-FR" u="sng" dirty="0"/>
              <a:t>Démarche</a:t>
            </a:r>
            <a:r>
              <a:rPr lang="fr-FR" dirty="0"/>
              <a:t> : travail en groupe – activité mosaïque – analyse de documents – mise en commun (présentation orale)</a:t>
            </a:r>
          </a:p>
          <a:p>
            <a:pPr algn="just"/>
            <a:r>
              <a:rPr lang="fr-FR" dirty="0"/>
              <a:t>¤ </a:t>
            </a:r>
            <a:r>
              <a:rPr lang="fr-FR" u="sng" dirty="0"/>
              <a:t>Supports</a:t>
            </a:r>
            <a:r>
              <a:rPr lang="fr-FR" dirty="0"/>
              <a:t> : diaporama avec documents fournis (voir </a:t>
            </a:r>
            <a:r>
              <a:rPr lang="fr-FR" dirty="0" err="1"/>
              <a:t>ProNote</a:t>
            </a:r>
            <a:r>
              <a:rPr lang="fr-FR" dirty="0"/>
              <a:t> et Mon Bureau Numérique)</a:t>
            </a:r>
          </a:p>
        </p:txBody>
      </p:sp>
      <p:sp>
        <p:nvSpPr>
          <p:cNvPr id="13" name="Rectangle : coins arrondis 1">
            <a:extLst>
              <a:ext uri="{FF2B5EF4-FFF2-40B4-BE49-F238E27FC236}">
                <a16:creationId xmlns:a16="http://schemas.microsoft.com/office/drawing/2014/main" id="{F8BC8A26-A973-4D6D-809B-F675F662D393}"/>
              </a:ext>
            </a:extLst>
          </p:cNvPr>
          <p:cNvSpPr/>
          <p:nvPr/>
        </p:nvSpPr>
        <p:spPr>
          <a:xfrm>
            <a:off x="2656319" y="4214251"/>
            <a:ext cx="7241654" cy="1647825"/>
          </a:xfrm>
          <a:prstGeom prst="round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fr-FR" sz="2400" dirty="0">
                <a:solidFill>
                  <a:srgbClr val="FF0000"/>
                </a:solidFill>
                <a:sym typeface="Wingdings" panose="05000000000000000000" pitchFamily="2" charset="2"/>
              </a:rPr>
              <a:t> </a:t>
            </a:r>
            <a:r>
              <a:rPr lang="fr-FR" sz="2400" dirty="0">
                <a:solidFill>
                  <a:srgbClr val="FF0000"/>
                </a:solidFill>
              </a:rPr>
              <a:t>Activité de groupe</a:t>
            </a:r>
          </a:p>
          <a:p>
            <a:pPr>
              <a:lnSpc>
                <a:spcPct val="150000"/>
              </a:lnSpc>
              <a:defRPr/>
            </a:pPr>
            <a:r>
              <a:rPr lang="fr-FR" sz="2400" dirty="0">
                <a:solidFill>
                  <a:srgbClr val="FF0000"/>
                </a:solidFill>
                <a:sym typeface="Wingdings" panose="05000000000000000000" pitchFamily="2" charset="2"/>
              </a:rPr>
              <a:t> 6 </a:t>
            </a:r>
            <a:r>
              <a:rPr lang="fr-FR" sz="2400" dirty="0">
                <a:solidFill>
                  <a:srgbClr val="FF0000"/>
                </a:solidFill>
              </a:rPr>
              <a:t>sujets différents (fichiers sur </a:t>
            </a:r>
            <a:r>
              <a:rPr lang="fr-FR" sz="2400" dirty="0" err="1">
                <a:solidFill>
                  <a:srgbClr val="FF0000"/>
                </a:solidFill>
              </a:rPr>
              <a:t>ProNote</a:t>
            </a:r>
            <a:r>
              <a:rPr lang="fr-FR" sz="2400" dirty="0">
                <a:solidFill>
                  <a:srgbClr val="FF0000"/>
                </a:solidFill>
              </a:rPr>
              <a:t> et sur MBN)</a:t>
            </a:r>
          </a:p>
          <a:p>
            <a:pPr>
              <a:lnSpc>
                <a:spcPct val="150000"/>
              </a:lnSpc>
              <a:defRPr/>
            </a:pPr>
            <a:r>
              <a:rPr lang="fr-FR" sz="2400" dirty="0">
                <a:solidFill>
                  <a:srgbClr val="FF0000"/>
                </a:solidFill>
                <a:sym typeface="Wingdings" panose="05000000000000000000" pitchFamily="2" charset="2"/>
              </a:rPr>
              <a:t> Analyse de documents </a:t>
            </a:r>
            <a:r>
              <a:rPr lang="fr-FR" sz="2400" dirty="0">
                <a:solidFill>
                  <a:srgbClr val="FF0000"/>
                </a:solidFill>
              </a:rPr>
              <a:t>+ présentation orale</a:t>
            </a:r>
            <a:endParaRPr lang="fr-FR" dirty="0">
              <a:solidFill>
                <a:srgbClr val="FF0000"/>
              </a:solidFill>
            </a:endParaRPr>
          </a:p>
        </p:txBody>
      </p:sp>
      <p:sp>
        <p:nvSpPr>
          <p:cNvPr id="14" name="object 8">
            <a:extLst>
              <a:ext uri="{FF2B5EF4-FFF2-40B4-BE49-F238E27FC236}">
                <a16:creationId xmlns:a16="http://schemas.microsoft.com/office/drawing/2014/main" id="{66E15FF2-1B95-4B2B-AC09-DFC78E6DFFA5}"/>
              </a:ext>
            </a:extLst>
          </p:cNvPr>
          <p:cNvSpPr txBox="1"/>
          <p:nvPr/>
        </p:nvSpPr>
        <p:spPr>
          <a:xfrm>
            <a:off x="451945" y="999394"/>
            <a:ext cx="11288110" cy="1485097"/>
          </a:xfrm>
          <a:prstGeom prst="rect">
            <a:avLst/>
          </a:prstGeom>
          <a:solidFill>
            <a:schemeClr val="bg1"/>
          </a:solidFill>
          <a:ln w="12700">
            <a:solidFill>
              <a:srgbClr val="00B0F0"/>
            </a:solidFill>
          </a:ln>
        </p:spPr>
        <p:txBody>
          <a:bodyPr vert="horz" wrap="square" lIns="0" tIns="34925" rIns="0" bIns="0" rtlCol="0">
            <a:noAutofit/>
          </a:bodyPr>
          <a:lstStyle/>
          <a:p>
            <a:pPr marL="84138" algn="just" defTabSz="925513"/>
            <a:r>
              <a:rPr lang="fr-FR" b="1" dirty="0">
                <a:solidFill>
                  <a:srgbClr val="00B0F0"/>
                </a:solidFill>
              </a:rPr>
              <a:t>Point de passage et d’ouverture 3 : « Le Creusot et la famille Schneider »  </a:t>
            </a:r>
            <a:endParaRPr lang="fr-FR" dirty="0">
              <a:solidFill>
                <a:srgbClr val="00B0F0"/>
              </a:solidFill>
            </a:endParaRPr>
          </a:p>
          <a:p>
            <a:pPr marL="85725" algn="just">
              <a:tabLst>
                <a:tab pos="85725" algn="l"/>
              </a:tabLst>
            </a:pPr>
            <a:r>
              <a:rPr lang="fr-FR" u="sng" dirty="0">
                <a:solidFill>
                  <a:srgbClr val="00B0F0"/>
                </a:solidFill>
              </a:rPr>
              <a:t>Consigne</a:t>
            </a:r>
            <a:r>
              <a:rPr lang="fr-FR" dirty="0">
                <a:solidFill>
                  <a:srgbClr val="00B0F0"/>
                </a:solidFill>
              </a:rPr>
              <a:t> : Par groupe de trois, sur un sujet imposé, vous devez rédiger une analyse de documents à partir d’un corpus documentaire (voir sur Mon Bureau Numérique). N’oubliez pas de respecter la méthode : il s’agit d’exploiter les documents en les éclairant par des connaissances précises. Vous devez organiser vos idées selon un plan logique et cohérant et utiliser un langage précis et rigoureux.</a:t>
            </a:r>
          </a:p>
        </p:txBody>
      </p:sp>
      <p:sp>
        <p:nvSpPr>
          <p:cNvPr id="15" name="ZoneTexte 14">
            <a:extLst>
              <a:ext uri="{FF2B5EF4-FFF2-40B4-BE49-F238E27FC236}">
                <a16:creationId xmlns:a16="http://schemas.microsoft.com/office/drawing/2014/main" id="{261EAF7A-5756-47A2-BBDF-AB87870AD07E}"/>
              </a:ext>
            </a:extLst>
          </p:cNvPr>
          <p:cNvSpPr txBox="1"/>
          <p:nvPr/>
        </p:nvSpPr>
        <p:spPr>
          <a:xfrm>
            <a:off x="4463195" y="-17878"/>
            <a:ext cx="2843808" cy="784830"/>
          </a:xfrm>
          <a:prstGeom prst="rect">
            <a:avLst/>
          </a:prstGeom>
          <a:noFill/>
        </p:spPr>
        <p:txBody>
          <a:bodyPr wrap="square" rtlCol="0">
            <a:spAutoFit/>
          </a:bodyPr>
          <a:lstStyle/>
          <a:p>
            <a:pPr algn="just"/>
            <a:r>
              <a:rPr lang="fr-FR" sz="4500" b="1" u="sng" dirty="0">
                <a:ln w="18415" cmpd="sng">
                  <a:solidFill>
                    <a:srgbClr val="FFFFFF"/>
                  </a:solidFill>
                  <a:prstDash val="solid"/>
                </a:ln>
                <a:solidFill>
                  <a:srgbClr val="FF0000"/>
                </a:solidFill>
                <a:latin typeface="John Handy LET" pitchFamily="2" charset="0"/>
              </a:rPr>
              <a:t>SYNTHESE</a:t>
            </a:r>
          </a:p>
        </p:txBody>
      </p:sp>
    </p:spTree>
    <p:extLst>
      <p:ext uri="{BB962C8B-B14F-4D97-AF65-F5344CB8AC3E}">
        <p14:creationId xmlns:p14="http://schemas.microsoft.com/office/powerpoint/2010/main" val="520159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1000"/>
                                        <p:tgtEl>
                                          <p:spTgt spid="15"/>
                                        </p:tgtEl>
                                      </p:cBhvr>
                                    </p:animEffect>
                                  </p:childTnLst>
                                </p:cTn>
                              </p:par>
                            </p:childTnLst>
                          </p:cTn>
                        </p:par>
                        <p:par>
                          <p:cTn id="8" fill="hold">
                            <p:stCondLst>
                              <p:cond delay="1000"/>
                            </p:stCondLst>
                            <p:childTnLst>
                              <p:par>
                                <p:cTn id="9" presetID="4" presetClass="entr" presetSubtype="32"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ox(out)">
                                      <p:cBhvr>
                                        <p:cTn id="11" dur="1000"/>
                                        <p:tgtEl>
                                          <p:spTgt spid="14"/>
                                        </p:tgtEl>
                                      </p:cBhvr>
                                    </p:animEffect>
                                  </p:childTnLst>
                                </p:cTn>
                              </p:par>
                            </p:childTnLst>
                          </p:cTn>
                        </p:par>
                        <p:par>
                          <p:cTn id="12" fill="hold">
                            <p:stCondLst>
                              <p:cond delay="2000"/>
                            </p:stCondLst>
                            <p:childTnLst>
                              <p:par>
                                <p:cTn id="13" presetID="4" presetClass="entr" presetSubtype="32"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out)">
                                      <p:cBhvr>
                                        <p:cTn id="15" dur="500"/>
                                        <p:tgtEl>
                                          <p:spTgt spid="12"/>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D649058-5EDC-492B-A277-F327C1560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7E445DE7-0969-48C4-ADD7-8D334B0B65F8}"/>
              </a:ext>
            </a:extLst>
          </p:cNvPr>
          <p:cNvSpPr/>
          <p:nvPr/>
        </p:nvSpPr>
        <p:spPr>
          <a:xfrm>
            <a:off x="0" y="0"/>
            <a:ext cx="12192000" cy="685800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4" name="ZoneTexte 3">
            <a:extLst>
              <a:ext uri="{FF2B5EF4-FFF2-40B4-BE49-F238E27FC236}">
                <a16:creationId xmlns:a16="http://schemas.microsoft.com/office/drawing/2014/main" id="{32BBA4F2-CFB3-412E-89AC-FE327DEEB816}"/>
              </a:ext>
            </a:extLst>
          </p:cNvPr>
          <p:cNvSpPr txBox="1"/>
          <p:nvPr/>
        </p:nvSpPr>
        <p:spPr>
          <a:xfrm>
            <a:off x="107504" y="-27384"/>
            <a:ext cx="2843808" cy="784830"/>
          </a:xfrm>
          <a:prstGeom prst="rect">
            <a:avLst/>
          </a:prstGeom>
          <a:noFill/>
        </p:spPr>
        <p:txBody>
          <a:bodyPr wrap="square" rtlCol="0">
            <a:spAutoFit/>
          </a:bodyPr>
          <a:lstStyle/>
          <a:p>
            <a:pPr algn="just"/>
            <a:r>
              <a:rPr lang="fr-FR" sz="4500" b="1" u="sng" dirty="0">
                <a:ln w="18415" cmpd="sng">
                  <a:solidFill>
                    <a:srgbClr val="FFFFFF"/>
                  </a:solidFill>
                  <a:prstDash val="solid"/>
                </a:ln>
                <a:solidFill>
                  <a:srgbClr val="FF0000"/>
                </a:solidFill>
                <a:latin typeface="John Handy LET" pitchFamily="2" charset="0"/>
              </a:rPr>
              <a:t>Conclusion</a:t>
            </a:r>
          </a:p>
        </p:txBody>
      </p:sp>
      <p:graphicFrame>
        <p:nvGraphicFramePr>
          <p:cNvPr id="2" name="Diagramme 1">
            <a:extLst>
              <a:ext uri="{FF2B5EF4-FFF2-40B4-BE49-F238E27FC236}">
                <a16:creationId xmlns:a16="http://schemas.microsoft.com/office/drawing/2014/main" id="{619F7D63-AE47-4408-BA2C-1DFD06A98885}"/>
              </a:ext>
            </a:extLst>
          </p:cNvPr>
          <p:cNvGraphicFramePr/>
          <p:nvPr>
            <p:extLst>
              <p:ext uri="{D42A27DB-BD31-4B8C-83A1-F6EECF244321}">
                <p14:modId xmlns:p14="http://schemas.microsoft.com/office/powerpoint/2010/main" val="2746200857"/>
              </p:ext>
            </p:extLst>
          </p:nvPr>
        </p:nvGraphicFramePr>
        <p:xfrm>
          <a:off x="243489" y="784830"/>
          <a:ext cx="11705021" cy="57872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007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graphicEl>
                                              <a:dgm id="{B8E6860E-7CAF-4294-82FE-26AD7B646100}"/>
                                            </p:graphicEl>
                                          </p:spTgt>
                                        </p:tgtEl>
                                        <p:attrNameLst>
                                          <p:attrName>style.visibility</p:attrName>
                                        </p:attrNameLst>
                                      </p:cBhvr>
                                      <p:to>
                                        <p:strVal val="visible"/>
                                      </p:to>
                                    </p:set>
                                    <p:anim calcmode="lin" valueType="num">
                                      <p:cBhvr>
                                        <p:cTn id="12" dur="500" fill="hold"/>
                                        <p:tgtEl>
                                          <p:spTgt spid="2">
                                            <p:graphicEl>
                                              <a:dgm id="{B8E6860E-7CAF-4294-82FE-26AD7B646100}"/>
                                            </p:graphicEl>
                                          </p:spTgt>
                                        </p:tgtEl>
                                        <p:attrNameLst>
                                          <p:attrName>ppt_w</p:attrName>
                                        </p:attrNameLst>
                                      </p:cBhvr>
                                      <p:tavLst>
                                        <p:tav tm="0">
                                          <p:val>
                                            <p:fltVal val="0"/>
                                          </p:val>
                                        </p:tav>
                                        <p:tav tm="100000">
                                          <p:val>
                                            <p:strVal val="#ppt_w"/>
                                          </p:val>
                                        </p:tav>
                                      </p:tavLst>
                                    </p:anim>
                                    <p:anim calcmode="lin" valueType="num">
                                      <p:cBhvr>
                                        <p:cTn id="13" dur="500" fill="hold"/>
                                        <p:tgtEl>
                                          <p:spTgt spid="2">
                                            <p:graphicEl>
                                              <a:dgm id="{B8E6860E-7CAF-4294-82FE-26AD7B646100}"/>
                                            </p:graphicEl>
                                          </p:spTgt>
                                        </p:tgtEl>
                                        <p:attrNameLst>
                                          <p:attrName>ppt_h</p:attrName>
                                        </p:attrNameLst>
                                      </p:cBhvr>
                                      <p:tavLst>
                                        <p:tav tm="0">
                                          <p:val>
                                            <p:fltVal val="0"/>
                                          </p:val>
                                        </p:tav>
                                        <p:tav tm="100000">
                                          <p:val>
                                            <p:strVal val="#ppt_h"/>
                                          </p:val>
                                        </p:tav>
                                      </p:tavLst>
                                    </p:anim>
                                    <p:animEffect transition="in" filter="fade">
                                      <p:cBhvr>
                                        <p:cTn id="14" dur="500"/>
                                        <p:tgtEl>
                                          <p:spTgt spid="2">
                                            <p:graphicEl>
                                              <a:dgm id="{B8E6860E-7CAF-4294-82FE-26AD7B646100}"/>
                                            </p:graphic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
                                            <p:graphicEl>
                                              <a:dgm id="{EAE41075-09EF-48DC-8EA1-026F30280484}"/>
                                            </p:graphicEl>
                                          </p:spTgt>
                                        </p:tgtEl>
                                        <p:attrNameLst>
                                          <p:attrName>style.visibility</p:attrName>
                                        </p:attrNameLst>
                                      </p:cBhvr>
                                      <p:to>
                                        <p:strVal val="visible"/>
                                      </p:to>
                                    </p:set>
                                    <p:anim calcmode="lin" valueType="num">
                                      <p:cBhvr>
                                        <p:cTn id="19" dur="500" fill="hold"/>
                                        <p:tgtEl>
                                          <p:spTgt spid="2">
                                            <p:graphicEl>
                                              <a:dgm id="{EAE41075-09EF-48DC-8EA1-026F30280484}"/>
                                            </p:graphicEl>
                                          </p:spTgt>
                                        </p:tgtEl>
                                        <p:attrNameLst>
                                          <p:attrName>ppt_w</p:attrName>
                                        </p:attrNameLst>
                                      </p:cBhvr>
                                      <p:tavLst>
                                        <p:tav tm="0">
                                          <p:val>
                                            <p:fltVal val="0"/>
                                          </p:val>
                                        </p:tav>
                                        <p:tav tm="100000">
                                          <p:val>
                                            <p:strVal val="#ppt_w"/>
                                          </p:val>
                                        </p:tav>
                                      </p:tavLst>
                                    </p:anim>
                                    <p:anim calcmode="lin" valueType="num">
                                      <p:cBhvr>
                                        <p:cTn id="20" dur="500" fill="hold"/>
                                        <p:tgtEl>
                                          <p:spTgt spid="2">
                                            <p:graphicEl>
                                              <a:dgm id="{EAE41075-09EF-48DC-8EA1-026F30280484}"/>
                                            </p:graphicEl>
                                          </p:spTgt>
                                        </p:tgtEl>
                                        <p:attrNameLst>
                                          <p:attrName>ppt_h</p:attrName>
                                        </p:attrNameLst>
                                      </p:cBhvr>
                                      <p:tavLst>
                                        <p:tav tm="0">
                                          <p:val>
                                            <p:fltVal val="0"/>
                                          </p:val>
                                        </p:tav>
                                        <p:tav tm="100000">
                                          <p:val>
                                            <p:strVal val="#ppt_h"/>
                                          </p:val>
                                        </p:tav>
                                      </p:tavLst>
                                    </p:anim>
                                    <p:animEffect transition="in" filter="fade">
                                      <p:cBhvr>
                                        <p:cTn id="21" dur="500"/>
                                        <p:tgtEl>
                                          <p:spTgt spid="2">
                                            <p:graphicEl>
                                              <a:dgm id="{EAE41075-09EF-48DC-8EA1-026F30280484}"/>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2">
                                            <p:graphicEl>
                                              <a:dgm id="{8B1C3D89-1241-4BBD-A95E-954AF877FE62}"/>
                                            </p:graphicEl>
                                          </p:spTgt>
                                        </p:tgtEl>
                                        <p:attrNameLst>
                                          <p:attrName>style.visibility</p:attrName>
                                        </p:attrNameLst>
                                      </p:cBhvr>
                                      <p:to>
                                        <p:strVal val="visible"/>
                                      </p:to>
                                    </p:set>
                                    <p:anim calcmode="lin" valueType="num">
                                      <p:cBhvr>
                                        <p:cTn id="26" dur="500" fill="hold"/>
                                        <p:tgtEl>
                                          <p:spTgt spid="2">
                                            <p:graphicEl>
                                              <a:dgm id="{8B1C3D89-1241-4BBD-A95E-954AF877FE62}"/>
                                            </p:graphicEl>
                                          </p:spTgt>
                                        </p:tgtEl>
                                        <p:attrNameLst>
                                          <p:attrName>ppt_w</p:attrName>
                                        </p:attrNameLst>
                                      </p:cBhvr>
                                      <p:tavLst>
                                        <p:tav tm="0">
                                          <p:val>
                                            <p:fltVal val="0"/>
                                          </p:val>
                                        </p:tav>
                                        <p:tav tm="100000">
                                          <p:val>
                                            <p:strVal val="#ppt_w"/>
                                          </p:val>
                                        </p:tav>
                                      </p:tavLst>
                                    </p:anim>
                                    <p:anim calcmode="lin" valueType="num">
                                      <p:cBhvr>
                                        <p:cTn id="27" dur="500" fill="hold"/>
                                        <p:tgtEl>
                                          <p:spTgt spid="2">
                                            <p:graphicEl>
                                              <a:dgm id="{8B1C3D89-1241-4BBD-A95E-954AF877FE62}"/>
                                            </p:graphicEl>
                                          </p:spTgt>
                                        </p:tgtEl>
                                        <p:attrNameLst>
                                          <p:attrName>ppt_h</p:attrName>
                                        </p:attrNameLst>
                                      </p:cBhvr>
                                      <p:tavLst>
                                        <p:tav tm="0">
                                          <p:val>
                                            <p:fltVal val="0"/>
                                          </p:val>
                                        </p:tav>
                                        <p:tav tm="100000">
                                          <p:val>
                                            <p:strVal val="#ppt_h"/>
                                          </p:val>
                                        </p:tav>
                                      </p:tavLst>
                                    </p:anim>
                                    <p:animEffect transition="in" filter="fade">
                                      <p:cBhvr>
                                        <p:cTn id="28" dur="500"/>
                                        <p:tgtEl>
                                          <p:spTgt spid="2">
                                            <p:graphicEl>
                                              <a:dgm id="{8B1C3D89-1241-4BBD-A95E-954AF877FE62}"/>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2">
                                            <p:graphicEl>
                                              <a:dgm id="{B33944B5-9F2D-46BC-B9F3-DE98252554AD}"/>
                                            </p:graphicEl>
                                          </p:spTgt>
                                        </p:tgtEl>
                                        <p:attrNameLst>
                                          <p:attrName>style.visibility</p:attrName>
                                        </p:attrNameLst>
                                      </p:cBhvr>
                                      <p:to>
                                        <p:strVal val="visible"/>
                                      </p:to>
                                    </p:set>
                                    <p:anim calcmode="lin" valueType="num">
                                      <p:cBhvr>
                                        <p:cTn id="33" dur="500" fill="hold"/>
                                        <p:tgtEl>
                                          <p:spTgt spid="2">
                                            <p:graphicEl>
                                              <a:dgm id="{B33944B5-9F2D-46BC-B9F3-DE98252554AD}"/>
                                            </p:graphicEl>
                                          </p:spTgt>
                                        </p:tgtEl>
                                        <p:attrNameLst>
                                          <p:attrName>ppt_w</p:attrName>
                                        </p:attrNameLst>
                                      </p:cBhvr>
                                      <p:tavLst>
                                        <p:tav tm="0">
                                          <p:val>
                                            <p:fltVal val="0"/>
                                          </p:val>
                                        </p:tav>
                                        <p:tav tm="100000">
                                          <p:val>
                                            <p:strVal val="#ppt_w"/>
                                          </p:val>
                                        </p:tav>
                                      </p:tavLst>
                                    </p:anim>
                                    <p:anim calcmode="lin" valueType="num">
                                      <p:cBhvr>
                                        <p:cTn id="34" dur="500" fill="hold"/>
                                        <p:tgtEl>
                                          <p:spTgt spid="2">
                                            <p:graphicEl>
                                              <a:dgm id="{B33944B5-9F2D-46BC-B9F3-DE98252554AD}"/>
                                            </p:graphicEl>
                                          </p:spTgt>
                                        </p:tgtEl>
                                        <p:attrNameLst>
                                          <p:attrName>ppt_h</p:attrName>
                                        </p:attrNameLst>
                                      </p:cBhvr>
                                      <p:tavLst>
                                        <p:tav tm="0">
                                          <p:val>
                                            <p:fltVal val="0"/>
                                          </p:val>
                                        </p:tav>
                                        <p:tav tm="100000">
                                          <p:val>
                                            <p:strVal val="#ppt_h"/>
                                          </p:val>
                                        </p:tav>
                                      </p:tavLst>
                                    </p:anim>
                                    <p:animEffect transition="in" filter="fade">
                                      <p:cBhvr>
                                        <p:cTn id="35" dur="500"/>
                                        <p:tgtEl>
                                          <p:spTgt spid="2">
                                            <p:graphicEl>
                                              <a:dgm id="{B33944B5-9F2D-46BC-B9F3-DE98252554AD}"/>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2">
                                            <p:graphicEl>
                                              <a:dgm id="{DB6188C9-0BE9-42B5-9F9F-8FCBEED63B6A}"/>
                                            </p:graphicEl>
                                          </p:spTgt>
                                        </p:tgtEl>
                                        <p:attrNameLst>
                                          <p:attrName>style.visibility</p:attrName>
                                        </p:attrNameLst>
                                      </p:cBhvr>
                                      <p:to>
                                        <p:strVal val="visible"/>
                                      </p:to>
                                    </p:set>
                                    <p:anim calcmode="lin" valueType="num">
                                      <p:cBhvr>
                                        <p:cTn id="40" dur="500" fill="hold"/>
                                        <p:tgtEl>
                                          <p:spTgt spid="2">
                                            <p:graphicEl>
                                              <a:dgm id="{DB6188C9-0BE9-42B5-9F9F-8FCBEED63B6A}"/>
                                            </p:graphicEl>
                                          </p:spTgt>
                                        </p:tgtEl>
                                        <p:attrNameLst>
                                          <p:attrName>ppt_w</p:attrName>
                                        </p:attrNameLst>
                                      </p:cBhvr>
                                      <p:tavLst>
                                        <p:tav tm="0">
                                          <p:val>
                                            <p:fltVal val="0"/>
                                          </p:val>
                                        </p:tav>
                                        <p:tav tm="100000">
                                          <p:val>
                                            <p:strVal val="#ppt_w"/>
                                          </p:val>
                                        </p:tav>
                                      </p:tavLst>
                                    </p:anim>
                                    <p:anim calcmode="lin" valueType="num">
                                      <p:cBhvr>
                                        <p:cTn id="41" dur="500" fill="hold"/>
                                        <p:tgtEl>
                                          <p:spTgt spid="2">
                                            <p:graphicEl>
                                              <a:dgm id="{DB6188C9-0BE9-42B5-9F9F-8FCBEED63B6A}"/>
                                            </p:graphicEl>
                                          </p:spTgt>
                                        </p:tgtEl>
                                        <p:attrNameLst>
                                          <p:attrName>ppt_h</p:attrName>
                                        </p:attrNameLst>
                                      </p:cBhvr>
                                      <p:tavLst>
                                        <p:tav tm="0">
                                          <p:val>
                                            <p:fltVal val="0"/>
                                          </p:val>
                                        </p:tav>
                                        <p:tav tm="100000">
                                          <p:val>
                                            <p:strVal val="#ppt_h"/>
                                          </p:val>
                                        </p:tav>
                                      </p:tavLst>
                                    </p:anim>
                                    <p:animEffect transition="in" filter="fade">
                                      <p:cBhvr>
                                        <p:cTn id="42" dur="500"/>
                                        <p:tgtEl>
                                          <p:spTgt spid="2">
                                            <p:graphicEl>
                                              <a:dgm id="{DB6188C9-0BE9-42B5-9F9F-8FCBEED63B6A}"/>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2">
                                            <p:graphicEl>
                                              <a:dgm id="{2CDD3A8C-404D-4382-81AD-348A644D0CAA}"/>
                                            </p:graphicEl>
                                          </p:spTgt>
                                        </p:tgtEl>
                                        <p:attrNameLst>
                                          <p:attrName>style.visibility</p:attrName>
                                        </p:attrNameLst>
                                      </p:cBhvr>
                                      <p:to>
                                        <p:strVal val="visible"/>
                                      </p:to>
                                    </p:set>
                                    <p:anim calcmode="lin" valueType="num">
                                      <p:cBhvr>
                                        <p:cTn id="47" dur="500" fill="hold"/>
                                        <p:tgtEl>
                                          <p:spTgt spid="2">
                                            <p:graphicEl>
                                              <a:dgm id="{2CDD3A8C-404D-4382-81AD-348A644D0CAA}"/>
                                            </p:graphicEl>
                                          </p:spTgt>
                                        </p:tgtEl>
                                        <p:attrNameLst>
                                          <p:attrName>ppt_w</p:attrName>
                                        </p:attrNameLst>
                                      </p:cBhvr>
                                      <p:tavLst>
                                        <p:tav tm="0">
                                          <p:val>
                                            <p:fltVal val="0"/>
                                          </p:val>
                                        </p:tav>
                                        <p:tav tm="100000">
                                          <p:val>
                                            <p:strVal val="#ppt_w"/>
                                          </p:val>
                                        </p:tav>
                                      </p:tavLst>
                                    </p:anim>
                                    <p:anim calcmode="lin" valueType="num">
                                      <p:cBhvr>
                                        <p:cTn id="48" dur="500" fill="hold"/>
                                        <p:tgtEl>
                                          <p:spTgt spid="2">
                                            <p:graphicEl>
                                              <a:dgm id="{2CDD3A8C-404D-4382-81AD-348A644D0CAA}"/>
                                            </p:graphicEl>
                                          </p:spTgt>
                                        </p:tgtEl>
                                        <p:attrNameLst>
                                          <p:attrName>ppt_h</p:attrName>
                                        </p:attrNameLst>
                                      </p:cBhvr>
                                      <p:tavLst>
                                        <p:tav tm="0">
                                          <p:val>
                                            <p:fltVal val="0"/>
                                          </p:val>
                                        </p:tav>
                                        <p:tav tm="100000">
                                          <p:val>
                                            <p:strVal val="#ppt_h"/>
                                          </p:val>
                                        </p:tav>
                                      </p:tavLst>
                                    </p:anim>
                                    <p:animEffect transition="in" filter="fade">
                                      <p:cBhvr>
                                        <p:cTn id="49" dur="500"/>
                                        <p:tgtEl>
                                          <p:spTgt spid="2">
                                            <p:graphicEl>
                                              <a:dgm id="{2CDD3A8C-404D-4382-81AD-348A644D0CAA}"/>
                                            </p:graphic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2">
                                            <p:graphicEl>
                                              <a:dgm id="{FAEFA757-7D93-4105-889E-C70B534C3225}"/>
                                            </p:graphicEl>
                                          </p:spTgt>
                                        </p:tgtEl>
                                        <p:attrNameLst>
                                          <p:attrName>style.visibility</p:attrName>
                                        </p:attrNameLst>
                                      </p:cBhvr>
                                      <p:to>
                                        <p:strVal val="visible"/>
                                      </p:to>
                                    </p:set>
                                    <p:anim calcmode="lin" valueType="num">
                                      <p:cBhvr>
                                        <p:cTn id="54" dur="500" fill="hold"/>
                                        <p:tgtEl>
                                          <p:spTgt spid="2">
                                            <p:graphicEl>
                                              <a:dgm id="{FAEFA757-7D93-4105-889E-C70B534C3225}"/>
                                            </p:graphicEl>
                                          </p:spTgt>
                                        </p:tgtEl>
                                        <p:attrNameLst>
                                          <p:attrName>ppt_w</p:attrName>
                                        </p:attrNameLst>
                                      </p:cBhvr>
                                      <p:tavLst>
                                        <p:tav tm="0">
                                          <p:val>
                                            <p:fltVal val="0"/>
                                          </p:val>
                                        </p:tav>
                                        <p:tav tm="100000">
                                          <p:val>
                                            <p:strVal val="#ppt_w"/>
                                          </p:val>
                                        </p:tav>
                                      </p:tavLst>
                                    </p:anim>
                                    <p:anim calcmode="lin" valueType="num">
                                      <p:cBhvr>
                                        <p:cTn id="55" dur="500" fill="hold"/>
                                        <p:tgtEl>
                                          <p:spTgt spid="2">
                                            <p:graphicEl>
                                              <a:dgm id="{FAEFA757-7D93-4105-889E-C70B534C3225}"/>
                                            </p:graphicEl>
                                          </p:spTgt>
                                        </p:tgtEl>
                                        <p:attrNameLst>
                                          <p:attrName>ppt_h</p:attrName>
                                        </p:attrNameLst>
                                      </p:cBhvr>
                                      <p:tavLst>
                                        <p:tav tm="0">
                                          <p:val>
                                            <p:fltVal val="0"/>
                                          </p:val>
                                        </p:tav>
                                        <p:tav tm="100000">
                                          <p:val>
                                            <p:strVal val="#ppt_h"/>
                                          </p:val>
                                        </p:tav>
                                      </p:tavLst>
                                    </p:anim>
                                    <p:animEffect transition="in" filter="fade">
                                      <p:cBhvr>
                                        <p:cTn id="56" dur="500"/>
                                        <p:tgtEl>
                                          <p:spTgt spid="2">
                                            <p:graphicEl>
                                              <a:dgm id="{FAEFA757-7D93-4105-889E-C70B534C3225}"/>
                                            </p:graphicEl>
                                          </p:spTgt>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2">
                                            <p:graphicEl>
                                              <a:dgm id="{792BFDA0-DE7B-4455-A17B-9E3772518D61}"/>
                                            </p:graphicEl>
                                          </p:spTgt>
                                        </p:tgtEl>
                                        <p:attrNameLst>
                                          <p:attrName>style.visibility</p:attrName>
                                        </p:attrNameLst>
                                      </p:cBhvr>
                                      <p:to>
                                        <p:strVal val="visible"/>
                                      </p:to>
                                    </p:set>
                                    <p:anim calcmode="lin" valueType="num">
                                      <p:cBhvr>
                                        <p:cTn id="61" dur="500" fill="hold"/>
                                        <p:tgtEl>
                                          <p:spTgt spid="2">
                                            <p:graphicEl>
                                              <a:dgm id="{792BFDA0-DE7B-4455-A17B-9E3772518D61}"/>
                                            </p:graphicEl>
                                          </p:spTgt>
                                        </p:tgtEl>
                                        <p:attrNameLst>
                                          <p:attrName>ppt_w</p:attrName>
                                        </p:attrNameLst>
                                      </p:cBhvr>
                                      <p:tavLst>
                                        <p:tav tm="0">
                                          <p:val>
                                            <p:fltVal val="0"/>
                                          </p:val>
                                        </p:tav>
                                        <p:tav tm="100000">
                                          <p:val>
                                            <p:strVal val="#ppt_w"/>
                                          </p:val>
                                        </p:tav>
                                      </p:tavLst>
                                    </p:anim>
                                    <p:anim calcmode="lin" valueType="num">
                                      <p:cBhvr>
                                        <p:cTn id="62" dur="500" fill="hold"/>
                                        <p:tgtEl>
                                          <p:spTgt spid="2">
                                            <p:graphicEl>
                                              <a:dgm id="{792BFDA0-DE7B-4455-A17B-9E3772518D61}"/>
                                            </p:graphicEl>
                                          </p:spTgt>
                                        </p:tgtEl>
                                        <p:attrNameLst>
                                          <p:attrName>ppt_h</p:attrName>
                                        </p:attrNameLst>
                                      </p:cBhvr>
                                      <p:tavLst>
                                        <p:tav tm="0">
                                          <p:val>
                                            <p:fltVal val="0"/>
                                          </p:val>
                                        </p:tav>
                                        <p:tav tm="100000">
                                          <p:val>
                                            <p:strVal val="#ppt_h"/>
                                          </p:val>
                                        </p:tav>
                                      </p:tavLst>
                                    </p:anim>
                                    <p:animEffect transition="in" filter="fade">
                                      <p:cBhvr>
                                        <p:cTn id="63" dur="500"/>
                                        <p:tgtEl>
                                          <p:spTgt spid="2">
                                            <p:graphicEl>
                                              <a:dgm id="{792BFDA0-DE7B-4455-A17B-9E3772518D61}"/>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2">
                                            <p:graphicEl>
                                              <a:dgm id="{91FD9823-FA72-4FBB-BF53-D16C385E1292}"/>
                                            </p:graphicEl>
                                          </p:spTgt>
                                        </p:tgtEl>
                                        <p:attrNameLst>
                                          <p:attrName>style.visibility</p:attrName>
                                        </p:attrNameLst>
                                      </p:cBhvr>
                                      <p:to>
                                        <p:strVal val="visible"/>
                                      </p:to>
                                    </p:set>
                                    <p:anim calcmode="lin" valueType="num">
                                      <p:cBhvr>
                                        <p:cTn id="68" dur="500" fill="hold"/>
                                        <p:tgtEl>
                                          <p:spTgt spid="2">
                                            <p:graphicEl>
                                              <a:dgm id="{91FD9823-FA72-4FBB-BF53-D16C385E1292}"/>
                                            </p:graphicEl>
                                          </p:spTgt>
                                        </p:tgtEl>
                                        <p:attrNameLst>
                                          <p:attrName>ppt_w</p:attrName>
                                        </p:attrNameLst>
                                      </p:cBhvr>
                                      <p:tavLst>
                                        <p:tav tm="0">
                                          <p:val>
                                            <p:fltVal val="0"/>
                                          </p:val>
                                        </p:tav>
                                        <p:tav tm="100000">
                                          <p:val>
                                            <p:strVal val="#ppt_w"/>
                                          </p:val>
                                        </p:tav>
                                      </p:tavLst>
                                    </p:anim>
                                    <p:anim calcmode="lin" valueType="num">
                                      <p:cBhvr>
                                        <p:cTn id="69" dur="500" fill="hold"/>
                                        <p:tgtEl>
                                          <p:spTgt spid="2">
                                            <p:graphicEl>
                                              <a:dgm id="{91FD9823-FA72-4FBB-BF53-D16C385E1292}"/>
                                            </p:graphicEl>
                                          </p:spTgt>
                                        </p:tgtEl>
                                        <p:attrNameLst>
                                          <p:attrName>ppt_h</p:attrName>
                                        </p:attrNameLst>
                                      </p:cBhvr>
                                      <p:tavLst>
                                        <p:tav tm="0">
                                          <p:val>
                                            <p:fltVal val="0"/>
                                          </p:val>
                                        </p:tav>
                                        <p:tav tm="100000">
                                          <p:val>
                                            <p:strVal val="#ppt_h"/>
                                          </p:val>
                                        </p:tav>
                                      </p:tavLst>
                                    </p:anim>
                                    <p:animEffect transition="in" filter="fade">
                                      <p:cBhvr>
                                        <p:cTn id="70" dur="500"/>
                                        <p:tgtEl>
                                          <p:spTgt spid="2">
                                            <p:graphicEl>
                                              <a:dgm id="{91FD9823-FA72-4FBB-BF53-D16C385E1292}"/>
                                            </p:graphicEl>
                                          </p:spTgt>
                                        </p:tgtEl>
                                      </p:cBhvr>
                                    </p:animEffec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2">
                                            <p:graphicEl>
                                              <a:dgm id="{B31A00C2-4CEE-416D-88F0-89685E47F914}"/>
                                            </p:graphicEl>
                                          </p:spTgt>
                                        </p:tgtEl>
                                        <p:attrNameLst>
                                          <p:attrName>style.visibility</p:attrName>
                                        </p:attrNameLst>
                                      </p:cBhvr>
                                      <p:to>
                                        <p:strVal val="visible"/>
                                      </p:to>
                                    </p:set>
                                    <p:anim calcmode="lin" valueType="num">
                                      <p:cBhvr>
                                        <p:cTn id="75" dur="500" fill="hold"/>
                                        <p:tgtEl>
                                          <p:spTgt spid="2">
                                            <p:graphicEl>
                                              <a:dgm id="{B31A00C2-4CEE-416D-88F0-89685E47F914}"/>
                                            </p:graphicEl>
                                          </p:spTgt>
                                        </p:tgtEl>
                                        <p:attrNameLst>
                                          <p:attrName>ppt_w</p:attrName>
                                        </p:attrNameLst>
                                      </p:cBhvr>
                                      <p:tavLst>
                                        <p:tav tm="0">
                                          <p:val>
                                            <p:fltVal val="0"/>
                                          </p:val>
                                        </p:tav>
                                        <p:tav tm="100000">
                                          <p:val>
                                            <p:strVal val="#ppt_w"/>
                                          </p:val>
                                        </p:tav>
                                      </p:tavLst>
                                    </p:anim>
                                    <p:anim calcmode="lin" valueType="num">
                                      <p:cBhvr>
                                        <p:cTn id="76" dur="500" fill="hold"/>
                                        <p:tgtEl>
                                          <p:spTgt spid="2">
                                            <p:graphicEl>
                                              <a:dgm id="{B31A00C2-4CEE-416D-88F0-89685E47F914}"/>
                                            </p:graphicEl>
                                          </p:spTgt>
                                        </p:tgtEl>
                                        <p:attrNameLst>
                                          <p:attrName>ppt_h</p:attrName>
                                        </p:attrNameLst>
                                      </p:cBhvr>
                                      <p:tavLst>
                                        <p:tav tm="0">
                                          <p:val>
                                            <p:fltVal val="0"/>
                                          </p:val>
                                        </p:tav>
                                        <p:tav tm="100000">
                                          <p:val>
                                            <p:strVal val="#ppt_h"/>
                                          </p:val>
                                        </p:tav>
                                      </p:tavLst>
                                    </p:anim>
                                    <p:animEffect transition="in" filter="fade">
                                      <p:cBhvr>
                                        <p:cTn id="77" dur="500"/>
                                        <p:tgtEl>
                                          <p:spTgt spid="2">
                                            <p:graphicEl>
                                              <a:dgm id="{B31A00C2-4CEE-416D-88F0-89685E47F91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2" grpId="0">
        <p:bldSub>
          <a:bldDgm bld="lvl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D649058-5EDC-492B-A277-F327C1560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7E445DE7-0969-48C4-ADD7-8D334B0B65F8}"/>
              </a:ext>
            </a:extLst>
          </p:cNvPr>
          <p:cNvSpPr/>
          <p:nvPr/>
        </p:nvSpPr>
        <p:spPr>
          <a:xfrm>
            <a:off x="0" y="0"/>
            <a:ext cx="12192000" cy="685800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4" name="object 2">
            <a:extLst>
              <a:ext uri="{FF2B5EF4-FFF2-40B4-BE49-F238E27FC236}">
                <a16:creationId xmlns:a16="http://schemas.microsoft.com/office/drawing/2014/main" id="{9D00CC7B-95B3-468E-B3B6-493F4CE49BA9}"/>
              </a:ext>
            </a:extLst>
          </p:cNvPr>
          <p:cNvSpPr txBox="1"/>
          <p:nvPr/>
        </p:nvSpPr>
        <p:spPr>
          <a:xfrm>
            <a:off x="342025" y="1389379"/>
            <a:ext cx="1709420" cy="391160"/>
          </a:xfrm>
          <a:prstGeom prst="rect">
            <a:avLst/>
          </a:prstGeom>
        </p:spPr>
        <p:txBody>
          <a:bodyPr vert="horz" wrap="square" lIns="0" tIns="12700" rIns="0" bIns="0" rtlCol="0">
            <a:spAutoFit/>
          </a:bodyPr>
          <a:lstStyle/>
          <a:p>
            <a:pPr marL="12700">
              <a:lnSpc>
                <a:spcPct val="100000"/>
              </a:lnSpc>
              <a:spcBef>
                <a:spcPts val="100"/>
              </a:spcBef>
            </a:pPr>
            <a:r>
              <a:rPr sz="2400" b="1" spc="-5" dirty="0">
                <a:solidFill>
                  <a:srgbClr val="FF0000"/>
                </a:solidFill>
                <a:latin typeface="Calibri"/>
                <a:cs typeface="Calibri"/>
              </a:rPr>
              <a:t>Schéma</a:t>
            </a:r>
            <a:r>
              <a:rPr sz="2400" b="1" spc="-65" dirty="0">
                <a:solidFill>
                  <a:srgbClr val="FF0000"/>
                </a:solidFill>
                <a:latin typeface="Calibri"/>
                <a:cs typeface="Calibri"/>
              </a:rPr>
              <a:t> </a:t>
            </a:r>
            <a:r>
              <a:rPr sz="2400" b="1" spc="-5" dirty="0">
                <a:solidFill>
                  <a:srgbClr val="FF0000"/>
                </a:solidFill>
                <a:latin typeface="Calibri"/>
                <a:cs typeface="Calibri"/>
              </a:rPr>
              <a:t>bilan</a:t>
            </a:r>
            <a:endParaRPr sz="2400">
              <a:latin typeface="Calibri"/>
              <a:cs typeface="Calibri"/>
            </a:endParaRPr>
          </a:p>
        </p:txBody>
      </p:sp>
      <p:sp>
        <p:nvSpPr>
          <p:cNvPr id="6" name="object 3">
            <a:extLst>
              <a:ext uri="{FF2B5EF4-FFF2-40B4-BE49-F238E27FC236}">
                <a16:creationId xmlns:a16="http://schemas.microsoft.com/office/drawing/2014/main" id="{AE2509D5-3ED6-494E-81D4-118CF99A5854}"/>
              </a:ext>
            </a:extLst>
          </p:cNvPr>
          <p:cNvSpPr txBox="1"/>
          <p:nvPr/>
        </p:nvSpPr>
        <p:spPr>
          <a:xfrm>
            <a:off x="830317" y="468884"/>
            <a:ext cx="10436773" cy="1321387"/>
          </a:xfrm>
          <a:prstGeom prst="rect">
            <a:avLst/>
          </a:prstGeom>
        </p:spPr>
        <p:txBody>
          <a:bodyPr vert="horz" wrap="square" lIns="0" tIns="9525" rIns="0" bIns="0" rtlCol="0">
            <a:spAutoFit/>
          </a:bodyPr>
          <a:lstStyle/>
          <a:p>
            <a:pPr marL="368935" marR="5080" indent="-356870" algn="ctr">
              <a:lnSpc>
                <a:spcPct val="100800"/>
              </a:lnSpc>
              <a:spcBef>
                <a:spcPts val="75"/>
              </a:spcBef>
            </a:pPr>
            <a:r>
              <a:rPr sz="2400" b="1" spc="-5" dirty="0">
                <a:solidFill>
                  <a:srgbClr val="FF0000"/>
                </a:solidFill>
                <a:latin typeface="Calibri"/>
                <a:cs typeface="Calibri"/>
              </a:rPr>
              <a:t>H</a:t>
            </a:r>
            <a:r>
              <a:rPr lang="fr-FR" sz="2400" b="1" spc="-5" dirty="0">
                <a:solidFill>
                  <a:srgbClr val="FF0000"/>
                </a:solidFill>
                <a:latin typeface="Calibri"/>
                <a:cs typeface="Calibri"/>
              </a:rPr>
              <a:t>3 Q3</a:t>
            </a:r>
            <a:r>
              <a:rPr sz="2400" b="1" spc="-5" dirty="0">
                <a:solidFill>
                  <a:srgbClr val="FF0000"/>
                </a:solidFill>
                <a:latin typeface="Calibri"/>
                <a:cs typeface="Calibri"/>
              </a:rPr>
              <a:t> </a:t>
            </a:r>
            <a:r>
              <a:rPr sz="2400" b="1" dirty="0">
                <a:solidFill>
                  <a:srgbClr val="FF0000"/>
                </a:solidFill>
                <a:latin typeface="Calibri"/>
                <a:cs typeface="Calibri"/>
              </a:rPr>
              <a:t>- </a:t>
            </a:r>
            <a:r>
              <a:rPr sz="2400" b="1" spc="-5" dirty="0">
                <a:solidFill>
                  <a:srgbClr val="FF0000"/>
                </a:solidFill>
                <a:latin typeface="Calibri"/>
                <a:cs typeface="Calibri"/>
              </a:rPr>
              <a:t>PERMANENCES </a:t>
            </a:r>
            <a:r>
              <a:rPr sz="2400" b="1" dirty="0">
                <a:solidFill>
                  <a:srgbClr val="FF0000"/>
                </a:solidFill>
                <a:latin typeface="Calibri"/>
                <a:cs typeface="Calibri"/>
              </a:rPr>
              <a:t>ET </a:t>
            </a:r>
            <a:r>
              <a:rPr sz="2400" b="1" spc="-45" dirty="0">
                <a:solidFill>
                  <a:srgbClr val="FF0000"/>
                </a:solidFill>
                <a:latin typeface="Calibri"/>
                <a:cs typeface="Calibri"/>
              </a:rPr>
              <a:t>MUTATIONS </a:t>
            </a:r>
            <a:r>
              <a:rPr sz="2400" b="1" spc="-5" dirty="0">
                <a:solidFill>
                  <a:srgbClr val="FF0000"/>
                </a:solidFill>
                <a:latin typeface="Calibri"/>
                <a:cs typeface="Calibri"/>
              </a:rPr>
              <a:t>DE LA  SOCIÉTÉ FRANÇAISE </a:t>
            </a:r>
            <a:r>
              <a:rPr sz="2400" b="1" dirty="0">
                <a:solidFill>
                  <a:srgbClr val="FF0000"/>
                </a:solidFill>
                <a:latin typeface="Calibri"/>
                <a:cs typeface="Calibri"/>
              </a:rPr>
              <a:t>JUSQU’EN</a:t>
            </a:r>
            <a:r>
              <a:rPr sz="2400" b="1" spc="-30" dirty="0">
                <a:solidFill>
                  <a:srgbClr val="FF0000"/>
                </a:solidFill>
                <a:latin typeface="Calibri"/>
                <a:cs typeface="Calibri"/>
              </a:rPr>
              <a:t> </a:t>
            </a:r>
            <a:r>
              <a:rPr sz="2400" b="1" spc="-5" dirty="0">
                <a:solidFill>
                  <a:srgbClr val="FF0000"/>
                </a:solidFill>
                <a:latin typeface="Calibri"/>
                <a:cs typeface="Calibri"/>
              </a:rPr>
              <a:t>1914</a:t>
            </a:r>
            <a:endParaRPr sz="2400" dirty="0">
              <a:latin typeface="Calibri"/>
              <a:cs typeface="Calibri"/>
            </a:endParaRPr>
          </a:p>
          <a:p>
            <a:pPr marL="478155" algn="ctr">
              <a:lnSpc>
                <a:spcPct val="100000"/>
              </a:lnSpc>
              <a:spcBef>
                <a:spcPts val="1465"/>
              </a:spcBef>
            </a:pPr>
            <a:endParaRPr lang="fr-FR" sz="1200" b="1" spc="-15" dirty="0">
              <a:solidFill>
                <a:srgbClr val="FF0000"/>
              </a:solidFill>
              <a:latin typeface="Calibri"/>
              <a:cs typeface="Calibri"/>
            </a:endParaRPr>
          </a:p>
          <a:p>
            <a:pPr marL="478155" algn="ctr">
              <a:lnSpc>
                <a:spcPct val="100000"/>
              </a:lnSpc>
              <a:spcBef>
                <a:spcPts val="1465"/>
              </a:spcBef>
            </a:pPr>
            <a:r>
              <a:rPr sz="2400" b="1" spc="-15" dirty="0">
                <a:solidFill>
                  <a:srgbClr val="FF0000"/>
                </a:solidFill>
                <a:latin typeface="Calibri"/>
                <a:cs typeface="Calibri"/>
              </a:rPr>
              <a:t>Dates</a:t>
            </a:r>
            <a:endParaRPr sz="2400" dirty="0">
              <a:latin typeface="Calibri"/>
              <a:cs typeface="Calibri"/>
            </a:endParaRPr>
          </a:p>
        </p:txBody>
      </p:sp>
      <p:sp>
        <p:nvSpPr>
          <p:cNvPr id="7" name="object 4">
            <a:extLst>
              <a:ext uri="{FF2B5EF4-FFF2-40B4-BE49-F238E27FC236}">
                <a16:creationId xmlns:a16="http://schemas.microsoft.com/office/drawing/2014/main" id="{3195DF4A-058B-4A32-8F5C-F19B7A66FF6D}"/>
              </a:ext>
            </a:extLst>
          </p:cNvPr>
          <p:cNvSpPr txBox="1"/>
          <p:nvPr/>
        </p:nvSpPr>
        <p:spPr>
          <a:xfrm>
            <a:off x="5963853" y="3666235"/>
            <a:ext cx="1621155" cy="391160"/>
          </a:xfrm>
          <a:prstGeom prst="rect">
            <a:avLst/>
          </a:prstGeom>
        </p:spPr>
        <p:txBody>
          <a:bodyPr vert="horz" wrap="square" lIns="0" tIns="12700" rIns="0" bIns="0" rtlCol="0">
            <a:spAutoFit/>
          </a:bodyPr>
          <a:lstStyle/>
          <a:p>
            <a:pPr marL="12700">
              <a:lnSpc>
                <a:spcPct val="100000"/>
              </a:lnSpc>
              <a:spcBef>
                <a:spcPts val="100"/>
              </a:spcBef>
            </a:pPr>
            <a:r>
              <a:rPr sz="2400" b="1" spc="-15" dirty="0">
                <a:solidFill>
                  <a:srgbClr val="FF0000"/>
                </a:solidFill>
                <a:latin typeface="Calibri"/>
                <a:cs typeface="Calibri"/>
              </a:rPr>
              <a:t>Personnages</a:t>
            </a:r>
            <a:endParaRPr sz="2400">
              <a:latin typeface="Calibri"/>
              <a:cs typeface="Calibri"/>
            </a:endParaRPr>
          </a:p>
        </p:txBody>
      </p:sp>
      <p:sp>
        <p:nvSpPr>
          <p:cNvPr id="9" name="object 5">
            <a:extLst>
              <a:ext uri="{FF2B5EF4-FFF2-40B4-BE49-F238E27FC236}">
                <a16:creationId xmlns:a16="http://schemas.microsoft.com/office/drawing/2014/main" id="{26DEEB3A-1994-459D-A988-F20D12D0D153}"/>
              </a:ext>
            </a:extLst>
          </p:cNvPr>
          <p:cNvSpPr/>
          <p:nvPr/>
        </p:nvSpPr>
        <p:spPr>
          <a:xfrm>
            <a:off x="191513" y="2125078"/>
            <a:ext cx="5599267" cy="4299781"/>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10" name="object 6">
            <a:extLst>
              <a:ext uri="{FF2B5EF4-FFF2-40B4-BE49-F238E27FC236}">
                <a16:creationId xmlns:a16="http://schemas.microsoft.com/office/drawing/2014/main" id="{92D49EE1-B5CE-41BD-BF6A-5A64A34303A5}"/>
              </a:ext>
            </a:extLst>
          </p:cNvPr>
          <p:cNvSpPr/>
          <p:nvPr/>
        </p:nvSpPr>
        <p:spPr>
          <a:xfrm>
            <a:off x="5882640" y="1862327"/>
            <a:ext cx="6123432" cy="1560576"/>
          </a:xfrm>
          <a:prstGeom prst="rect">
            <a:avLst/>
          </a:prstGeom>
          <a:blipFill>
            <a:blip r:embed="rId4" cstate="screen">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11" name="object 7">
            <a:extLst>
              <a:ext uri="{FF2B5EF4-FFF2-40B4-BE49-F238E27FC236}">
                <a16:creationId xmlns:a16="http://schemas.microsoft.com/office/drawing/2014/main" id="{1D79CE57-0741-4E68-B5AB-DF02356A135F}"/>
              </a:ext>
            </a:extLst>
          </p:cNvPr>
          <p:cNvSpPr/>
          <p:nvPr/>
        </p:nvSpPr>
        <p:spPr>
          <a:xfrm>
            <a:off x="6955535" y="4148328"/>
            <a:ext cx="3965448" cy="2578608"/>
          </a:xfrm>
          <a:prstGeom prst="rect">
            <a:avLst/>
          </a:prstGeom>
          <a:blipFill>
            <a:blip r:embed="rId5" cstate="screen">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12" name="ZoneTexte 10">
            <a:extLst>
              <a:ext uri="{FF2B5EF4-FFF2-40B4-BE49-F238E27FC236}">
                <a16:creationId xmlns:a16="http://schemas.microsoft.com/office/drawing/2014/main" id="{B1360A01-1BD3-444B-976A-0E2382BF8792}"/>
              </a:ext>
            </a:extLst>
          </p:cNvPr>
          <p:cNvSpPr txBox="1"/>
          <p:nvPr/>
        </p:nvSpPr>
        <p:spPr>
          <a:xfrm>
            <a:off x="171187" y="6487541"/>
            <a:ext cx="2107885" cy="307777"/>
          </a:xfrm>
          <a:prstGeom prst="rect">
            <a:avLst/>
          </a:prstGeom>
          <a:noFill/>
        </p:spPr>
        <p:txBody>
          <a:bodyPr wrap="non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a:latin typeface="Tw Cen MT" pitchFamily="34" charset="0"/>
              </a:rPr>
              <a:t>© Magnard Editions, 2019</a:t>
            </a:r>
          </a:p>
        </p:txBody>
      </p:sp>
    </p:spTree>
    <p:extLst>
      <p:ext uri="{BB962C8B-B14F-4D97-AF65-F5344CB8AC3E}">
        <p14:creationId xmlns:p14="http://schemas.microsoft.com/office/powerpoint/2010/main" val="1595509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851</Words>
  <Application>Microsoft Office PowerPoint</Application>
  <PresentationFormat>Grand écran</PresentationFormat>
  <Paragraphs>78</Paragraphs>
  <Slides>6</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Arial</vt:lpstr>
      <vt:lpstr>Arial Black</vt:lpstr>
      <vt:lpstr>Calibri</vt:lpstr>
      <vt:lpstr>Calibri Light</vt:lpstr>
      <vt:lpstr>John Handy LET</vt:lpstr>
      <vt:lpstr>Tw Cen MT</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33643061716</dc:creator>
  <cp:lastModifiedBy>Céline</cp:lastModifiedBy>
  <cp:revision>193</cp:revision>
  <dcterms:created xsi:type="dcterms:W3CDTF">2020-05-11T19:53:58Z</dcterms:created>
  <dcterms:modified xsi:type="dcterms:W3CDTF">2021-09-23T17:54:21Z</dcterms:modified>
</cp:coreProperties>
</file>