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2"/>
  </p:notesMasterIdLst>
  <p:sldIdLst>
    <p:sldId id="333" r:id="rId2"/>
    <p:sldId id="334" r:id="rId3"/>
    <p:sldId id="327" r:id="rId4"/>
    <p:sldId id="328" r:id="rId5"/>
    <p:sldId id="329" r:id="rId6"/>
    <p:sldId id="335" r:id="rId7"/>
    <p:sldId id="336" r:id="rId8"/>
    <p:sldId id="337" r:id="rId9"/>
    <p:sldId id="338" r:id="rId10"/>
    <p:sldId id="339" r:id="rId11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ÉRATEURS" id="{0B896E98-F45E-4768-8620-EDDF394BE181}">
          <p14:sldIdLst>
            <p14:sldId id="333"/>
            <p14:sldId id="334"/>
            <p14:sldId id="327"/>
            <p14:sldId id="328"/>
            <p14:sldId id="329"/>
            <p14:sldId id="335"/>
            <p14:sldId id="336"/>
            <p14:sldId id="337"/>
            <p14:sldId id="338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3FB"/>
    <a:srgbClr val="F1F3FA"/>
    <a:srgbClr val="F1887C"/>
    <a:srgbClr val="3E4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3186" autoAdjust="0"/>
  </p:normalViewPr>
  <p:slideViewPr>
    <p:cSldViewPr showGuides="1">
      <p:cViewPr varScale="1">
        <p:scale>
          <a:sx n="141" d="100"/>
          <a:sy n="141" d="100"/>
        </p:scale>
        <p:origin x="948" y="114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21/10/2021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85EDA3-7B62-9C46-9D50-3111AAFA85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DD252B-B1F0-EA44-9CF8-9C70E31B01E1}"/>
              </a:ext>
            </a:extLst>
          </p:cNvPr>
          <p:cNvSpPr/>
          <p:nvPr userDrawn="1"/>
        </p:nvSpPr>
        <p:spPr>
          <a:xfrm>
            <a:off x="0" y="987574"/>
            <a:ext cx="9144000" cy="3795926"/>
          </a:xfrm>
          <a:prstGeom prst="rect">
            <a:avLst/>
          </a:prstGeom>
          <a:solidFill>
            <a:srgbClr val="F2F3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2F3FB"/>
              </a:solidFill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0D3CB7B2-9541-4742-A711-2283FB1F2A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4787900"/>
            <a:ext cx="9144000" cy="355600"/>
          </a:xfrm>
          <a:prstGeom prst="rect">
            <a:avLst/>
          </a:prstGeom>
        </p:spPr>
      </p:pic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C5CB4F7-F83D-4C45-AF01-24699D6FB8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26" y="108000"/>
            <a:ext cx="791582" cy="791582"/>
          </a:xfrm>
          <a:prstGeom prst="rect">
            <a:avLst/>
          </a:prstGeom>
        </p:spPr>
      </p:pic>
      <p:pic>
        <p:nvPicPr>
          <p:cNvPr id="10" name="Image 9" descr="Une image contenant table&#10;&#10;Description générée automatiquement">
            <a:extLst>
              <a:ext uri="{FF2B5EF4-FFF2-40B4-BE49-F238E27FC236}">
                <a16:creationId xmlns:a16="http://schemas.microsoft.com/office/drawing/2014/main" id="{62818ADD-1AE7-9D4C-8680-BDCA0325A8A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50554" y="192137"/>
            <a:ext cx="1224136" cy="508857"/>
          </a:xfrm>
          <a:prstGeom prst="rect">
            <a:avLst/>
          </a:prstGeom>
        </p:spPr>
      </p:pic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CC62126E-B60B-CF47-A9C7-704FF53E051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000" y="1851670"/>
            <a:ext cx="8424000" cy="2077200"/>
          </a:xfrm>
        </p:spPr>
        <p:txBody>
          <a:bodyPr/>
          <a:lstStyle>
            <a:lvl1pPr>
              <a:defRPr sz="3250" b="1"/>
            </a:lvl1pPr>
            <a:lvl2pPr marL="0" indent="0">
              <a:buFontTx/>
              <a:buNone/>
              <a:defRPr sz="1850"/>
            </a:lvl2pPr>
          </a:lstStyle>
          <a:p>
            <a:r>
              <a:rPr lang="fr-FR" dirty="0"/>
              <a:t>LOREM IPSUM DOLOR SIT </a:t>
            </a:r>
            <a:br>
              <a:rPr lang="fr-FR" dirty="0"/>
            </a:br>
            <a:r>
              <a:rPr lang="fr-FR" dirty="0"/>
              <a:t>AMET CONSECTETUR</a:t>
            </a:r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  <a:r>
              <a:rPr lang="fr-FR" dirty="0" err="1"/>
              <a:t>consectetur</a:t>
            </a:r>
            <a:endParaRPr lang="fr-FR" dirty="0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F6969AC-2780-9D46-8FCA-5D4ED9E95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433999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7433999" y="4783500"/>
            <a:ext cx="1350000" cy="36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1DE371A-9213-6F4F-954A-60B12CE98A9D}"/>
              </a:ext>
            </a:extLst>
          </p:cNvPr>
          <p:cNvSpPr txBox="1"/>
          <p:nvPr userDrawn="1"/>
        </p:nvSpPr>
        <p:spPr>
          <a:xfrm>
            <a:off x="1576039" y="3419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-3368" y="738000"/>
            <a:ext cx="9144000" cy="40455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  <a:p>
            <a:r>
              <a:rPr lang="fr-FR" dirty="0"/>
              <a:t>Ou LAISSER LE FOND BLEU CLAIR SI PAS DE VISUEL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3777966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noFill/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7433999" y="4783500"/>
            <a:ext cx="1350000" cy="36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7433999" y="4783500"/>
            <a:ext cx="1350000" cy="36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7035B9D-D3CA-4545-A2E3-817B85DF3AED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0" y="4787900"/>
            <a:ext cx="9144000" cy="3556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947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433999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  <p:pic>
        <p:nvPicPr>
          <p:cNvPr id="12" name="Image 11" descr="Une image contenant table&#10;&#10;Description générée automatiquement">
            <a:extLst>
              <a:ext uri="{FF2B5EF4-FFF2-40B4-BE49-F238E27FC236}">
                <a16:creationId xmlns:a16="http://schemas.microsoft.com/office/drawing/2014/main" id="{4BA99420-0C17-C24D-B87D-41DF8DC1F8C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115616" y="192137"/>
            <a:ext cx="835079" cy="3471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EB05464-E75F-C444-8E21-F7F5DA875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8828D4D6-A935-324C-90F9-0B7B9E813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226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BC2F96-8E1F-423B-8A07-6E4183DB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B. DES COMPETENCES CIVIQUES VISEES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89AAFFE-DC92-44E5-9BD1-EC0B8A95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044FAF-F446-407A-A12D-C6B8928B7D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La culture du jugement 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Développer les aptitudes au discernement et à la réflexion critique.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Confronter ses jugements à ceux d’autrui dans une discussion ou un débat argumenté.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Exercer son esprit critique.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S’exprimer de manière claire, argumentée.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1B7797E-4E46-4790-A866-7F84BB97DF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2. La culture de la sensibilité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Exprimer son opinion et respecter celle des autres.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Mettre à distance son point de vue et ses représentations.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Savoir écouter.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6BFB16E-D3B6-415D-AE97-873F5A1BEE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3. La culture de la règle et du droit 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Comprendre les principes et les valeurs de la République.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Analyser le rapport entre les règles et les valeurs.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Comprendre que la liberté d’expression est l’un des fondements de la démocratie.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227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822EDB-27D3-A046-B510-A893E10C3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3A25E1-3B0E-744F-B86B-898085F21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PRIX SAMUEL PATY : Démarches pédagogiques et mémorielles</a:t>
            </a:r>
          </a:p>
          <a:p>
            <a:r>
              <a:rPr lang="fr-FR" sz="185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 Sommes-nous toujours libres de nous exprimer ? »</a:t>
            </a:r>
          </a:p>
          <a:p>
            <a:endParaRPr lang="fr-FR" sz="1850" b="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1850" b="0" dirty="0"/>
              <a:t>Dalila CHALABI, professeure Collège V. Domitia, Manduel</a:t>
            </a:r>
          </a:p>
          <a:p>
            <a:endParaRPr lang="fr-FR" sz="1850" b="0" dirty="0"/>
          </a:p>
          <a:p>
            <a:endParaRPr lang="fr-FR" sz="1850" b="0" dirty="0"/>
          </a:p>
          <a:p>
            <a:endParaRPr lang="fr-FR" sz="1850" b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6F2B90-BF29-8341-98D8-52BDB80A6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01AD4BF-3BD6-4763-B9F9-6FFB01503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2283718"/>
            <a:ext cx="2376264" cy="249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13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2">
                    <a:lumMod val="75000"/>
                  </a:schemeClr>
                </a:solidFill>
              </a:rPr>
              <a:t>INTRODUCTION</a:t>
            </a:r>
          </a:p>
          <a:p>
            <a:pPr lvl="1"/>
            <a:r>
              <a:rPr lang="fr-FR" sz="900" dirty="0"/>
              <a:t>Aux origines du Prix Samuel Paty</a:t>
            </a:r>
          </a:p>
          <a:p>
            <a:pPr lvl="1"/>
            <a:r>
              <a:rPr lang="fr-FR" sz="900" dirty="0"/>
              <a:t>Un prix qui s’inscrit dans le Parcours Citoyen </a:t>
            </a:r>
          </a:p>
          <a:p>
            <a:pPr lvl="1"/>
            <a:r>
              <a:rPr lang="fr-FR" sz="900" dirty="0"/>
              <a:t>Un prix en lien avec les programmes d’enseignement moral et civique</a:t>
            </a:r>
          </a:p>
          <a:p>
            <a:pPr lvl="1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fr-FR" sz="1100" dirty="0">
                <a:solidFill>
                  <a:schemeClr val="tx2">
                    <a:lumMod val="75000"/>
                  </a:schemeClr>
                </a:solidFill>
              </a:rPr>
              <a:t>DES PROBLEMATIQUES ET DES COMPETENCES CIVIQUES MOBILISEES</a:t>
            </a:r>
          </a:p>
          <a:p>
            <a:pPr lvl="1"/>
            <a:r>
              <a:rPr lang="fr-FR" sz="900" dirty="0"/>
              <a:t>Des questionnements multiples</a:t>
            </a:r>
          </a:p>
          <a:p>
            <a:pPr lvl="1"/>
            <a:r>
              <a:rPr lang="fr-FR" sz="900" dirty="0"/>
              <a:t>Des compétences civiques visées</a:t>
            </a:r>
          </a:p>
          <a:p>
            <a:pPr>
              <a:buAutoNum type="arabicPeriod" startAt="2"/>
            </a:pPr>
            <a:r>
              <a:rPr lang="fr-FR" sz="1000" dirty="0">
                <a:solidFill>
                  <a:schemeClr val="tx2">
                    <a:lumMod val="75000"/>
                  </a:schemeClr>
                </a:solidFill>
              </a:rPr>
              <a:t>DES MODALITES PEDAGOGIQUES PLURIELLES</a:t>
            </a:r>
          </a:p>
          <a:p>
            <a:pPr lvl="1"/>
            <a:r>
              <a:rPr lang="fr-FR" sz="900" dirty="0"/>
              <a:t>Autour du concept de la liberté d’expression</a:t>
            </a:r>
          </a:p>
          <a:p>
            <a:pPr lvl="1"/>
            <a:r>
              <a:rPr lang="fr-FR" sz="900" dirty="0"/>
              <a:t>Une production centrée sur les entraves/ les limites à la liberté d’expression</a:t>
            </a:r>
          </a:p>
          <a:p>
            <a:pPr lvl="1"/>
            <a:r>
              <a:rPr lang="fr-FR" sz="900" dirty="0"/>
              <a:t>Une approche axée sur la liberté d’expression et les réseaux sociaux</a:t>
            </a:r>
          </a:p>
          <a:p>
            <a:pPr lvl="1"/>
            <a:r>
              <a:rPr lang="fr-FR" sz="900" dirty="0"/>
              <a:t>L’exercice de la liberté d’expression, regards croisés avec la littérature et les arts. </a:t>
            </a:r>
          </a:p>
          <a:p>
            <a:pPr lvl="1"/>
            <a:endParaRPr lang="fr-FR" sz="900" dirty="0"/>
          </a:p>
          <a:p>
            <a:pPr marL="180000" lvl="1" indent="0">
              <a:buNone/>
            </a:pPr>
            <a:endParaRPr lang="fr-FR" sz="900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fr-FR" sz="1100" dirty="0">
                <a:solidFill>
                  <a:schemeClr val="tx2">
                    <a:lumMod val="75000"/>
                  </a:schemeClr>
                </a:solidFill>
              </a:rPr>
              <a:t>LA PRODUCTION FINALE : LES ATTENDUS</a:t>
            </a:r>
            <a:endParaRPr lang="fr-FR" dirty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fr-FR" dirty="0"/>
              <a:t>Les critères d’évaluation</a:t>
            </a:r>
          </a:p>
          <a:p>
            <a:pPr lvl="1"/>
            <a:r>
              <a:rPr lang="fr-FR" dirty="0"/>
              <a:t>Les modalités pratiques de restitution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785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pour une image  3">
            <a:extLst>
              <a:ext uri="{FF2B5EF4-FFF2-40B4-BE49-F238E27FC236}">
                <a16:creationId xmlns:a16="http://schemas.microsoft.com/office/drawing/2014/main" id="{E06F038E-44C1-482F-86B3-C5DF82B6CD1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33964" b="33964"/>
          <a:stretch>
            <a:fillRect/>
          </a:stretch>
        </p:blipFill>
        <p:spPr>
          <a:solidFill>
            <a:srgbClr val="F1F3FA"/>
          </a:solidFill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fr-FR" dirty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945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A.</a:t>
            </a:r>
            <a:r>
              <a:rPr lang="fr-FR" dirty="0"/>
              <a:t> 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AUX ORIGINES DU PRIX SAMUEL PATY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- Une démarche mémorielle : Hommage à notre collègue Samuel Paty, professeur d’histoire-géographie, assassiné le 16 octobre 2020. Mettre des mots sur cet évènement, verbaliser ses émotions.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Aborder un sujet sensible mais essentiel dans les programmes d’enseignement moral et civique, la liberté d’expression. 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- Valoriser les projets de classe, disciplinaire ou pluridisciplinaire, sur la liberté d’expression au collège (cycles 3 et 4).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64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F7F6F-7739-4012-B961-251C55E3F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B. UN PRIX QUI S’INSCRIT DANS LE PARCOURS CITOYEN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3784C2F-EB5E-4129-9CCB-5FE6053B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AAC6B3-7BEE-4022-8CE0-3500E24056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- Un Prix qui contribue à la transmission des valeurs et des principes de la République.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AB1C25-B3AA-4F6D-88C5-D5A7B7C2FF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Un Prix qui concourt à l’apprentissage des élèves à la vie dans une société démocratique.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FF07675-6313-4845-90CF-09804A6A72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- Un Prix qui permet aux élèves d’acquérir des connaissances et de s’engager dans des actions pédagogiques à dimension citoyenne et morale, d’être des acteurs de ces apprentissages. </a:t>
            </a:r>
          </a:p>
        </p:txBody>
      </p:sp>
    </p:spTree>
    <p:extLst>
      <p:ext uri="{BB962C8B-B14F-4D97-AF65-F5344CB8AC3E}">
        <p14:creationId xmlns:p14="http://schemas.microsoft.com/office/powerpoint/2010/main" val="385051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24DA74-94ED-4E19-8415-C6EFFD25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C. UN PRIX EN LIEN AVEC LES PROGRAMMES D’ENSEIGNEMENT MORAL ET CIVIQUE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7427692-CBBF-4E17-B07E-078588881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DAB738-895C-4C22-BB22-25F842EC10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- </a:t>
            </a:r>
            <a:r>
              <a:rPr lang="fr-FR" b="1" dirty="0"/>
              <a:t>OBJET D’ETUDE 1 : RESPECTER AUTRUI</a:t>
            </a:r>
            <a:r>
              <a:rPr lang="fr-FR" dirty="0"/>
              <a:t> : par le respect de la liberté d’autrui, de ses convictions philosophiques, politiques et religieuses.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DF0172-95E9-496E-A125-ADBD49C684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  <a:r>
              <a:rPr lang="fr-FR" b="1" dirty="0"/>
              <a:t>OBJET D’ETUDE 2 : ACQUERIR ET PARTAGER LES VALEURS DE LA REPUBLIQUE </a:t>
            </a:r>
            <a:r>
              <a:rPr lang="fr-FR" dirty="0"/>
              <a:t>: la liberté d’expression est une valeur majeure de notre République, nécessaire à la vie commune dans notre société.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BFBE5CE-9784-401E-90E6-6A6CB6B585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- </a:t>
            </a:r>
            <a:r>
              <a:rPr lang="fr-FR" b="1" dirty="0"/>
              <a:t>OBJET D’ETUDE 3 : CONSTRUIRE UNE CULTURE CIVIQUE </a:t>
            </a:r>
            <a:r>
              <a:rPr lang="fr-FR" dirty="0"/>
              <a:t>: qui met en valeur la loi et le droit, indispensables à l’exercice de la liberté d’expression. </a:t>
            </a:r>
          </a:p>
        </p:txBody>
      </p:sp>
    </p:spTree>
    <p:extLst>
      <p:ext uri="{BB962C8B-B14F-4D97-AF65-F5344CB8AC3E}">
        <p14:creationId xmlns:p14="http://schemas.microsoft.com/office/powerpoint/2010/main" val="249528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C9DF4C88-E22A-4277-BBFE-AF1CB5521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BF4E070-EA23-424E-82AA-2060CACC99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>
                <a:solidFill>
                  <a:schemeClr val="bg2">
                    <a:lumMod val="75000"/>
                  </a:schemeClr>
                </a:solidFill>
              </a:rPr>
              <a:t>2. DES PROBLEMATIQUES ET DES COMPETENCES CIVIQUES MOBILISEES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86BA345-A351-4820-937A-AADC5D106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960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371C5E79-0037-4202-AA9A-44E4CAC6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A. DES QUESTIONNEMENTS MULTIPLES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99F782-58A0-4C34-B7EE-AE5E19090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17D092-248A-4D13-B9C7-7ED423293E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Qu’est-ce que la liberté d’expression?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Le droit de dire librement ce que l’on pense, dans le respect des autres et de la loi.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Le droit de chacun d’exprimer sa pensée, ses idées, et de diffuser ces informations.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32E774E-A0F5-40BB-BD3F-9F351F9FAD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2. Dans quels cas peut-on manquer de respect aux autres dans notre libre expression ?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« La liberté consiste à pouvoir faire tout ce qui ne nuit pas à autrui », article 4, Déclaration des Droits de l’Homme et du Citoyen, 1789.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Réflexion sur les limites à la liberté d’expression.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030B13-4978-4994-A4FC-2F7B63BFEC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3. Pourquoi peut-on dire que la liberté d’expression a des acquis qui demeurent fragiles ?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0" dirty="0"/>
              <a:t>Réflexion sur les atteintes à la liberté d’expression : par exemple, le négationnisme, le racisme, l’antisémitisme. </a:t>
            </a:r>
          </a:p>
        </p:txBody>
      </p:sp>
    </p:spTree>
    <p:extLst>
      <p:ext uri="{BB962C8B-B14F-4D97-AF65-F5344CB8AC3E}">
        <p14:creationId xmlns:p14="http://schemas.microsoft.com/office/powerpoint/2010/main" val="716772618"/>
      </p:ext>
    </p:extLst>
  </p:cSld>
  <p:clrMapOvr>
    <a:masterClrMapping/>
  </p:clrMapOvr>
</p:sld>
</file>

<file path=ppt/theme/theme1.xml><?xml version="1.0" encoding="utf-8"?>
<a:theme xmlns:a="http://schemas.openxmlformats.org/drawingml/2006/main" name="OPÉRATEURS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operateurs_marianne" id="{1EB93FB9-5B2A-4444-9D92-666D34DD4FF3}" vid="{9879FAF7-A2DC-4F74-A711-29419AA131B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OPÉRATEURS</Template>
  <TotalTime>1079</TotalTime>
  <Words>670</Words>
  <Application>Microsoft Office PowerPoint</Application>
  <PresentationFormat>Affichage à l'écran (16:9)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OPÉRATEURS</vt:lpstr>
      <vt:lpstr>Présentation PowerPoint</vt:lpstr>
      <vt:lpstr>Présentation PowerPoint</vt:lpstr>
      <vt:lpstr>Sommaire</vt:lpstr>
      <vt:lpstr>INTRODUCTION</vt:lpstr>
      <vt:lpstr>A. AUX ORIGINES DU PRIX SAMUEL PATY</vt:lpstr>
      <vt:lpstr>B. UN PRIX QUI S’INSCRIT DANS LE PARCOURS CITOYEN</vt:lpstr>
      <vt:lpstr>C. UN PRIX EN LIEN AVEC LES PROGRAMMES D’ENSEIGNEMENT MORAL ET CIVIQUE</vt:lpstr>
      <vt:lpstr>Présentation PowerPoint</vt:lpstr>
      <vt:lpstr>A. DES QUESTIONNEMENTS MULTIPLES</vt:lpstr>
      <vt:lpstr>B. DES COMPETENCES CIVIQUES VISEES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GUICHETEAU Isabelle</dc:creator>
  <cp:lastModifiedBy>Céline</cp:lastModifiedBy>
  <cp:revision>38</cp:revision>
  <dcterms:created xsi:type="dcterms:W3CDTF">2020-06-09T09:53:40Z</dcterms:created>
  <dcterms:modified xsi:type="dcterms:W3CDTF">2021-10-21T09:23:59Z</dcterms:modified>
</cp:coreProperties>
</file>